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3.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65"/>
  </p:notesMasterIdLst>
  <p:handoutMasterIdLst>
    <p:handoutMasterId r:id="rId66"/>
  </p:handoutMasterIdLst>
  <p:sldIdLst>
    <p:sldId id="491" r:id="rId2"/>
    <p:sldId id="430" r:id="rId3"/>
    <p:sldId id="431" r:id="rId4"/>
    <p:sldId id="444" r:id="rId5"/>
    <p:sldId id="556" r:id="rId6"/>
    <p:sldId id="600" r:id="rId7"/>
    <p:sldId id="445" r:id="rId8"/>
    <p:sldId id="558" r:id="rId9"/>
    <p:sldId id="557" r:id="rId10"/>
    <p:sldId id="378" r:id="rId11"/>
    <p:sldId id="379" r:id="rId12"/>
    <p:sldId id="560" r:id="rId13"/>
    <p:sldId id="381" r:id="rId14"/>
    <p:sldId id="380" r:id="rId15"/>
    <p:sldId id="562" r:id="rId16"/>
    <p:sldId id="383" r:id="rId17"/>
    <p:sldId id="384" r:id="rId18"/>
    <p:sldId id="563" r:id="rId19"/>
    <p:sldId id="559" r:id="rId20"/>
    <p:sldId id="561" r:id="rId21"/>
    <p:sldId id="564" r:id="rId22"/>
    <p:sldId id="565" r:id="rId23"/>
    <p:sldId id="566" r:id="rId24"/>
    <p:sldId id="568" r:id="rId25"/>
    <p:sldId id="569" r:id="rId26"/>
    <p:sldId id="392" r:id="rId27"/>
    <p:sldId id="391" r:id="rId28"/>
    <p:sldId id="441" r:id="rId29"/>
    <p:sldId id="571" r:id="rId30"/>
    <p:sldId id="567" r:id="rId31"/>
    <p:sldId id="570" r:id="rId32"/>
    <p:sldId id="573" r:id="rId33"/>
    <p:sldId id="574" r:id="rId34"/>
    <p:sldId id="575" r:id="rId35"/>
    <p:sldId id="576" r:id="rId36"/>
    <p:sldId id="572" r:id="rId37"/>
    <p:sldId id="578" r:id="rId38"/>
    <p:sldId id="610" r:id="rId39"/>
    <p:sldId id="581" r:id="rId40"/>
    <p:sldId id="579" r:id="rId41"/>
    <p:sldId id="580" r:id="rId42"/>
    <p:sldId id="582" r:id="rId43"/>
    <p:sldId id="583" r:id="rId44"/>
    <p:sldId id="584" r:id="rId45"/>
    <p:sldId id="585" r:id="rId46"/>
    <p:sldId id="586" r:id="rId47"/>
    <p:sldId id="587" r:id="rId48"/>
    <p:sldId id="602" r:id="rId49"/>
    <p:sldId id="601" r:id="rId50"/>
    <p:sldId id="603" r:id="rId51"/>
    <p:sldId id="604" r:id="rId52"/>
    <p:sldId id="605" r:id="rId53"/>
    <p:sldId id="608" r:id="rId54"/>
    <p:sldId id="606" r:id="rId55"/>
    <p:sldId id="607" r:id="rId56"/>
    <p:sldId id="609" r:id="rId57"/>
    <p:sldId id="767" r:id="rId58"/>
    <p:sldId id="766" r:id="rId59"/>
    <p:sldId id="765" r:id="rId60"/>
    <p:sldId id="769" r:id="rId61"/>
    <p:sldId id="497" r:id="rId62"/>
    <p:sldId id="611" r:id="rId63"/>
    <p:sldId id="490"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Dang-Pham" initials="DD" lastIdx="1" clrIdx="0">
    <p:extLst>
      <p:ext uri="{19B8F6BF-5375-455C-9EA6-DF929625EA0E}">
        <p15:presenceInfo xmlns:p15="http://schemas.microsoft.com/office/powerpoint/2012/main" userId="Duy Dang-P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AC800"/>
    <a:srgbClr val="C864C8"/>
    <a:srgbClr val="E60028"/>
    <a:srgbClr val="00C8A0"/>
    <a:srgbClr val="50D2FF"/>
    <a:srgbClr val="000054"/>
    <a:srgbClr val="0078FF"/>
    <a:srgbClr val="AA00AA"/>
    <a:srgbClr val="7AE1AA"/>
    <a:srgbClr val="FF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0" autoAdjust="0"/>
    <p:restoredTop sz="75318" autoAdjust="0"/>
  </p:normalViewPr>
  <p:slideViewPr>
    <p:cSldViewPr snapToGrid="0" snapToObjects="1">
      <p:cViewPr varScale="1">
        <p:scale>
          <a:sx n="106" d="100"/>
          <a:sy n="106" d="100"/>
        </p:scale>
        <p:origin x="1392" y="176"/>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91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558FA-DB6C-7C46-8A53-404FEABDFDE5}" type="datetimeFigureOut">
              <a:rPr lang="en-US" smtClean="0"/>
              <a:t>12/16/19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83868-CFAB-8849-9882-1BB49D8AEDA0}" type="slidenum">
              <a:rPr lang="en-US" smtClean="0"/>
              <a:t>‹#›</a:t>
            </a:fld>
            <a:endParaRPr lang="en-US"/>
          </a:p>
        </p:txBody>
      </p:sp>
    </p:spTree>
    <p:extLst>
      <p:ext uri="{BB962C8B-B14F-4D97-AF65-F5344CB8AC3E}">
        <p14:creationId xmlns:p14="http://schemas.microsoft.com/office/powerpoint/2010/main" val="569432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DE379-ED5C-DD45-99D5-F4325B4D2E83}" type="datetimeFigureOut">
              <a:rPr lang="en-US" smtClean="0"/>
              <a:t>12/16/19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368731-C7E4-6F48-BB60-3D6BFE7FEB85}" type="slidenum">
              <a:rPr lang="en-US" smtClean="0"/>
              <a:t>‹#›</a:t>
            </a:fld>
            <a:endParaRPr lang="en-US"/>
          </a:p>
        </p:txBody>
      </p:sp>
    </p:spTree>
    <p:extLst>
      <p:ext uri="{BB962C8B-B14F-4D97-AF65-F5344CB8AC3E}">
        <p14:creationId xmlns:p14="http://schemas.microsoft.com/office/powerpoint/2010/main" val="110611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1</a:t>
            </a:fld>
            <a:endParaRPr lang="en-US"/>
          </a:p>
        </p:txBody>
      </p:sp>
    </p:spTree>
    <p:extLst>
      <p:ext uri="{BB962C8B-B14F-4D97-AF65-F5344CB8AC3E}">
        <p14:creationId xmlns:p14="http://schemas.microsoft.com/office/powerpoint/2010/main" val="407061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above headline:</a:t>
            </a:r>
          </a:p>
          <a:p>
            <a:r>
              <a:rPr lang="en-US" sz="1200" b="0" i="0" u="none" strike="noStrike" kern="1200" baseline="0" dirty="0">
                <a:solidFill>
                  <a:schemeClr val="tx1"/>
                </a:solidFill>
                <a:latin typeface="+mn-lt"/>
                <a:ea typeface="+mn-ea"/>
                <a:cs typeface="+mn-cs"/>
              </a:rPr>
              <a:t>Same size and weight as the headline and set using a soft return.</a:t>
            </a:r>
          </a:p>
          <a:p>
            <a:r>
              <a:rPr lang="en-US" sz="1200" b="0" i="0" u="none" strike="noStrike" kern="1200" baseline="0" dirty="0">
                <a:solidFill>
                  <a:schemeClr val="tx1"/>
                </a:solidFill>
                <a:latin typeface="+mn-lt"/>
                <a:ea typeface="+mn-ea"/>
                <a:cs typeface="+mn-cs"/>
              </a:rPr>
              <a:t>PC: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Alt+Ctrl</a:t>
            </a:r>
            <a:r>
              <a:rPr lang="en-US" sz="1200" b="0" i="0" u="none" strike="noStrike" kern="1200" baseline="0" dirty="0">
                <a:solidFill>
                  <a:schemeClr val="tx1"/>
                </a:solidFill>
                <a:latin typeface="+mn-lt"/>
                <a:ea typeface="+mn-ea"/>
                <a:cs typeface="+mn-cs"/>
              </a:rPr>
              <a:t>+ - (minus)</a:t>
            </a:r>
          </a:p>
          <a:p>
            <a:r>
              <a:rPr lang="en-US" sz="1200" b="0" i="0" u="none" strike="noStrike" kern="1200" baseline="0" dirty="0">
                <a:solidFill>
                  <a:schemeClr val="tx1"/>
                </a:solidFill>
                <a:latin typeface="+mn-lt"/>
                <a:ea typeface="+mn-ea"/>
                <a:cs typeface="+mn-cs"/>
              </a:rPr>
              <a:t>Mac: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dash (—): </a:t>
            </a:r>
            <a:r>
              <a:rPr lang="en-US" sz="1200" b="0" i="0" u="none" strike="noStrike" kern="1200" baseline="0" dirty="0" err="1">
                <a:solidFill>
                  <a:schemeClr val="tx1"/>
                </a:solidFill>
                <a:latin typeface="+mn-lt"/>
                <a:ea typeface="+mn-ea"/>
                <a:cs typeface="+mn-cs"/>
              </a:rPr>
              <a:t>Shift+Alt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Option+hyphen</a:t>
            </a:r>
            <a:endParaRPr lang="en-US" dirty="0"/>
          </a:p>
        </p:txBody>
      </p:sp>
      <p:sp>
        <p:nvSpPr>
          <p:cNvPr id="4" name="Slide Number Placeholder 3"/>
          <p:cNvSpPr>
            <a:spLocks noGrp="1"/>
          </p:cNvSpPr>
          <p:nvPr>
            <p:ph type="sldNum" sz="quarter" idx="10"/>
          </p:nvPr>
        </p:nvSpPr>
        <p:spPr/>
        <p:txBody>
          <a:bodyPr/>
          <a:lstStyle/>
          <a:p>
            <a:fld id="{67368731-C7E4-6F48-BB60-3D6BFE7FEB85}" type="slidenum">
              <a:rPr lang="en-US" smtClean="0"/>
              <a:t>3</a:t>
            </a:fld>
            <a:endParaRPr lang="en-US"/>
          </a:p>
        </p:txBody>
      </p:sp>
    </p:spTree>
    <p:extLst>
      <p:ext uri="{BB962C8B-B14F-4D97-AF65-F5344CB8AC3E}">
        <p14:creationId xmlns:p14="http://schemas.microsoft.com/office/powerpoint/2010/main" val="2701065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68731-C7E4-6F48-BB60-3D6BFE7FEB85}" type="slidenum">
              <a:rPr lang="en-US" smtClean="0"/>
              <a:t>13</a:t>
            </a:fld>
            <a:endParaRPr lang="en-US"/>
          </a:p>
        </p:txBody>
      </p:sp>
    </p:spTree>
    <p:extLst>
      <p:ext uri="{BB962C8B-B14F-4D97-AF65-F5344CB8AC3E}">
        <p14:creationId xmlns:p14="http://schemas.microsoft.com/office/powerpoint/2010/main" val="235452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mistake insensitive to conditional on input</a:t>
            </a:r>
          </a:p>
          <a:p>
            <a:r>
              <a:rPr lang="en-US" dirty="0"/>
              <a:t>Regardless of input still need to go through the whole n</a:t>
            </a:r>
            <a:endParaRPr lang="en-GB" dirty="0"/>
          </a:p>
        </p:txBody>
      </p:sp>
      <p:sp>
        <p:nvSpPr>
          <p:cNvPr id="4" name="Slide Number Placeholder 3"/>
          <p:cNvSpPr>
            <a:spLocks noGrp="1"/>
          </p:cNvSpPr>
          <p:nvPr>
            <p:ph type="sldNum" sz="quarter" idx="10"/>
          </p:nvPr>
        </p:nvSpPr>
        <p:spPr/>
        <p:txBody>
          <a:bodyPr/>
          <a:lstStyle/>
          <a:p>
            <a:fld id="{67368731-C7E4-6F48-BB60-3D6BFE7FEB85}" type="slidenum">
              <a:rPr lang="en-US" smtClean="0"/>
              <a:t>18</a:t>
            </a:fld>
            <a:endParaRPr lang="en-US"/>
          </a:p>
        </p:txBody>
      </p:sp>
    </p:spTree>
    <p:extLst>
      <p:ext uri="{BB962C8B-B14F-4D97-AF65-F5344CB8AC3E}">
        <p14:creationId xmlns:p14="http://schemas.microsoft.com/office/powerpoint/2010/main" val="3783101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368731-C7E4-6F48-BB60-3D6BFE7FEB85}" type="slidenum">
              <a:rPr lang="en-US" smtClean="0"/>
              <a:t>32</a:t>
            </a:fld>
            <a:endParaRPr lang="en-US"/>
          </a:p>
        </p:txBody>
      </p:sp>
    </p:spTree>
    <p:extLst>
      <p:ext uri="{BB962C8B-B14F-4D97-AF65-F5344CB8AC3E}">
        <p14:creationId xmlns:p14="http://schemas.microsoft.com/office/powerpoint/2010/main" val="19446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Hull means body</a:t>
            </a:r>
          </a:p>
        </p:txBody>
      </p:sp>
      <p:sp>
        <p:nvSpPr>
          <p:cNvPr id="4" name="Slide Number Placeholder 3"/>
          <p:cNvSpPr>
            <a:spLocks noGrp="1"/>
          </p:cNvSpPr>
          <p:nvPr>
            <p:ph type="sldNum" sz="quarter" idx="5"/>
          </p:nvPr>
        </p:nvSpPr>
        <p:spPr/>
        <p:txBody>
          <a:bodyPr/>
          <a:lstStyle/>
          <a:p>
            <a:fld id="{67368731-C7E4-6F48-BB60-3D6BFE7FEB85}" type="slidenum">
              <a:rPr lang="en-US" smtClean="0"/>
              <a:t>36</a:t>
            </a:fld>
            <a:endParaRPr lang="en-US"/>
          </a:p>
        </p:txBody>
      </p:sp>
    </p:spTree>
    <p:extLst>
      <p:ext uri="{BB962C8B-B14F-4D97-AF65-F5344CB8AC3E}">
        <p14:creationId xmlns:p14="http://schemas.microsoft.com/office/powerpoint/2010/main" val="211760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368731-C7E4-6F48-BB60-3D6BFE7FEB85}" type="slidenum">
              <a:rPr lang="en-US" smtClean="0"/>
              <a:t>45</a:t>
            </a:fld>
            <a:endParaRPr lang="en-US"/>
          </a:p>
        </p:txBody>
      </p:sp>
    </p:spTree>
    <p:extLst>
      <p:ext uri="{BB962C8B-B14F-4D97-AF65-F5344CB8AC3E}">
        <p14:creationId xmlns:p14="http://schemas.microsoft.com/office/powerpoint/2010/main" val="386955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Best = 1; Worst = n; Average = n/2 for both cases</a:t>
            </a:r>
          </a:p>
        </p:txBody>
      </p:sp>
      <p:sp>
        <p:nvSpPr>
          <p:cNvPr id="4" name="Slide Number Placeholder 3"/>
          <p:cNvSpPr>
            <a:spLocks noGrp="1"/>
          </p:cNvSpPr>
          <p:nvPr>
            <p:ph type="sldNum" sz="quarter" idx="5"/>
          </p:nvPr>
        </p:nvSpPr>
        <p:spPr/>
        <p:txBody>
          <a:bodyPr/>
          <a:lstStyle/>
          <a:p>
            <a:fld id="{67368731-C7E4-6F48-BB60-3D6BFE7FEB85}" type="slidenum">
              <a:rPr lang="en-US" smtClean="0"/>
              <a:t>50</a:t>
            </a:fld>
            <a:endParaRPr lang="en-US"/>
          </a:p>
        </p:txBody>
      </p:sp>
    </p:spTree>
    <p:extLst>
      <p:ext uri="{BB962C8B-B14F-4D97-AF65-F5344CB8AC3E}">
        <p14:creationId xmlns:p14="http://schemas.microsoft.com/office/powerpoint/2010/main" val="1173629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902524"/>
            <a:ext cx="8728363" cy="3794167"/>
          </a:xfrm>
          <a:solidFill>
            <a:srgbClr val="D9D9D9"/>
          </a:solidFill>
          <a:ln w="19050" cmpd="sng">
            <a:solidFill>
              <a:srgbClr val="000054"/>
            </a:solidFill>
          </a:ln>
        </p:spPr>
        <p:txBody>
          <a:bodyPr lIns="180000" tIns="91440" rIns="180000" bIns="91440"/>
          <a:lstStyle>
            <a:lvl1pPr>
              <a:lnSpc>
                <a:spcPct val="150000"/>
              </a:lnSpc>
              <a:defRPr sz="2400"/>
            </a:lvl1pPr>
            <a:lvl2pPr marL="742950" indent="-285750">
              <a:lnSpc>
                <a:spcPct val="150000"/>
              </a:lnSpc>
              <a:buFont typeface="Courier New"/>
              <a:buChar char="o"/>
              <a:defRPr sz="2200"/>
            </a:lvl2pPr>
            <a:lvl3pPr>
              <a:lnSpc>
                <a:spcPct val="150000"/>
              </a:lnSpc>
              <a:defRPr sz="2000"/>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
        <p:nvSpPr>
          <p:cNvPr id="4" name="Rectangle 3"/>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1" baseline="0">
                <a:solidFill>
                  <a:srgbClr val="DBDCDD"/>
                </a:solidFill>
                <a:latin typeface="Arial"/>
                <a:cs typeface="Arial"/>
              </a:defRPr>
            </a:lvl1pPr>
          </a:lstStyle>
          <a:p>
            <a:r>
              <a:rPr lang="en-US" dirty="0"/>
              <a:t>Click to edit title</a:t>
            </a:r>
          </a:p>
        </p:txBody>
      </p:sp>
      <p:sp>
        <p:nvSpPr>
          <p:cNvPr id="7" name="Slide Number Placeholder 5"/>
          <p:cNvSpPr>
            <a:spLocks noGrp="1"/>
          </p:cNvSpPr>
          <p:nvPr>
            <p:ph type="sldNum" sz="quarter" idx="12"/>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1027"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637" y="-5806"/>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207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 Comparision">
    <p:spTree>
      <p:nvGrpSpPr>
        <p:cNvPr id="1" name=""/>
        <p:cNvGrpSpPr/>
        <p:nvPr/>
      </p:nvGrpSpPr>
      <p:grpSpPr>
        <a:xfrm>
          <a:off x="0" y="0"/>
          <a:ext cx="0" cy="0"/>
          <a:chOff x="0" y="0"/>
          <a:chExt cx="0" cy="0"/>
        </a:xfrm>
      </p:grpSpPr>
      <p:sp>
        <p:nvSpPr>
          <p:cNvPr id="15" name="Rectangle 14"/>
          <p:cNvSpPr/>
          <p:nvPr/>
        </p:nvSpPr>
        <p:spPr>
          <a:xfrm>
            <a:off x="0" y="-1"/>
            <a:ext cx="9144000" cy="902525"/>
          </a:xfrm>
          <a:prstGeom prst="rect">
            <a:avLst/>
          </a:prstGeom>
          <a:solidFill>
            <a:srgbClr val="0000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title="Slide title"/>
          <p:cNvSpPr>
            <a:spLocks noGrp="1"/>
          </p:cNvSpPr>
          <p:nvPr>
            <p:ph type="title" hasCustomPrompt="1"/>
          </p:nvPr>
        </p:nvSpPr>
        <p:spPr>
          <a:xfrm>
            <a:off x="1" y="-1"/>
            <a:ext cx="8259288" cy="902525"/>
          </a:xfrm>
          <a:solidFill>
            <a:srgbClr val="000054"/>
          </a:solidFill>
          <a:ln w="19050" cmpd="sng">
            <a:noFill/>
          </a:ln>
        </p:spPr>
        <p:txBody>
          <a:bodyPr wrap="square" lIns="365760" tIns="91440" rIns="365760" bIns="91440" anchor="ctr">
            <a:normAutofit/>
          </a:bodyPr>
          <a:lstStyle>
            <a:lvl1pPr marL="173038" indent="0" algn="l">
              <a:defRPr sz="3600" baseline="0">
                <a:solidFill>
                  <a:srgbClr val="DBDCDD"/>
                </a:solidFill>
                <a:latin typeface="Arial"/>
                <a:cs typeface="Arial"/>
              </a:defRPr>
            </a:lvl1pPr>
          </a:lstStyle>
          <a:p>
            <a:r>
              <a:rPr lang="en-US" dirty="0"/>
              <a:t>Click to edit title</a:t>
            </a:r>
          </a:p>
        </p:txBody>
      </p:sp>
      <p:sp>
        <p:nvSpPr>
          <p:cNvPr id="3" name="Content Placeholder 2"/>
          <p:cNvSpPr>
            <a:spLocks noGrp="1"/>
          </p:cNvSpPr>
          <p:nvPr>
            <p:ph sz="half" idx="1"/>
          </p:nvPr>
        </p:nvSpPr>
        <p:spPr>
          <a:xfrm>
            <a:off x="190006" y="1093573"/>
            <a:ext cx="4302356" cy="3614993"/>
          </a:xfrm>
          <a:noFill/>
          <a:ln w="19050" cmpd="sng">
            <a:solidFill>
              <a:srgbClr val="000054"/>
            </a:solidFill>
            <a:miter lim="800000"/>
          </a:ln>
        </p:spPr>
        <p:txBody>
          <a:bodyPr lIns="182880" tIns="182880" rIns="182880" bIns="182880"/>
          <a:lstStyle>
            <a:lvl1pPr marL="182880" indent="-182880">
              <a:lnSpc>
                <a:spcPct val="150000"/>
              </a:lnSpc>
              <a:spcBef>
                <a:spcPts val="1800"/>
              </a:spcBef>
              <a:spcAft>
                <a:spcPts val="0"/>
              </a:spcAft>
              <a:defRPr sz="2400"/>
            </a:lvl1pPr>
            <a:lvl2pPr>
              <a:lnSpc>
                <a:spcPct val="150000"/>
              </a:lnSpc>
              <a:spcBef>
                <a:spcPts val="1800"/>
              </a:spcBef>
              <a:spcAft>
                <a:spcPts val="0"/>
              </a:spcAft>
              <a:defRPr sz="2200"/>
            </a:lvl2pPr>
            <a:lvl3pPr>
              <a:lnSpc>
                <a:spcPct val="150000"/>
              </a:lnSpc>
              <a:spcBef>
                <a:spcPts val="1800"/>
              </a:spcBef>
              <a:spcAft>
                <a:spcPts val="0"/>
              </a:spcAft>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6"/>
          </p:nvPr>
        </p:nvSpPr>
        <p:spPr/>
        <p:txBody>
          <a:bodyPr/>
          <a:lstStyle>
            <a:lvl1pPr>
              <a:defRPr>
                <a:solidFill>
                  <a:srgbClr val="000054"/>
                </a:solidFill>
              </a:defRPr>
            </a:lvl1pPr>
          </a:lstStyle>
          <a:p>
            <a:fld id="{66B7A6BE-7A3D-1C4F-BEDA-C5431FB9FC0F}" type="slidenum">
              <a:rPr lang="en-US" smtClean="0"/>
              <a:pPr/>
              <a:t>‹#›</a:t>
            </a:fld>
            <a:endParaRPr lang="en-US" dirty="0"/>
          </a:p>
        </p:txBody>
      </p:sp>
      <p:sp>
        <p:nvSpPr>
          <p:cNvPr id="8" name="Content Placeholder 2"/>
          <p:cNvSpPr>
            <a:spLocks noGrp="1"/>
          </p:cNvSpPr>
          <p:nvPr>
            <p:ph sz="half" idx="17"/>
          </p:nvPr>
        </p:nvSpPr>
        <p:spPr>
          <a:xfrm>
            <a:off x="4651513" y="1093573"/>
            <a:ext cx="4302356" cy="3614993"/>
          </a:xfrm>
          <a:noFill/>
          <a:ln w="19050" cmpd="sng">
            <a:solidFill>
              <a:srgbClr val="000054"/>
            </a:solidFill>
            <a:miter lim="800000"/>
          </a:ln>
        </p:spPr>
        <p:txBody>
          <a:bodyPr/>
          <a:lstStyle>
            <a:lvl1pPr>
              <a:lnSpc>
                <a:spcPct val="150000"/>
              </a:lnSpc>
              <a:defRPr sz="2400"/>
            </a:lvl1pPr>
            <a:lvl2pPr>
              <a:lnSpc>
                <a:spcPct val="150000"/>
              </a:lnSpc>
              <a:defRPr sz="2200"/>
            </a:lvl2pPr>
            <a:lvl3pPr>
              <a:lnSpc>
                <a:spcPct val="150000"/>
              </a:lnSpc>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pic>
        <p:nvPicPr>
          <p:cNvPr id="14"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831" y="0"/>
            <a:ext cx="691169" cy="6919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72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5943599"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5935851" y="2685436"/>
            <a:ext cx="3012205" cy="2005317"/>
          </a:xfrm>
          <a:solidFill>
            <a:srgbClr val="000054"/>
          </a:solidFill>
          <a:ln>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190005" y="279072"/>
            <a:ext cx="5753595" cy="4409042"/>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965" y="268910"/>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7259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Verticle Title and Text">
    <p:spTree>
      <p:nvGrpSpPr>
        <p:cNvPr id="1" name=""/>
        <p:cNvGrpSpPr/>
        <p:nvPr/>
      </p:nvGrpSpPr>
      <p:grpSpPr>
        <a:xfrm>
          <a:off x="0" y="0"/>
          <a:ext cx="0" cy="0"/>
          <a:chOff x="0" y="0"/>
          <a:chExt cx="0" cy="0"/>
        </a:xfrm>
      </p:grpSpPr>
      <p:sp>
        <p:nvSpPr>
          <p:cNvPr id="2" name="Title 1" title="Photo slide title"/>
          <p:cNvSpPr>
            <a:spLocks noGrp="1"/>
          </p:cNvSpPr>
          <p:nvPr>
            <p:ph type="title" hasCustomPrompt="1"/>
          </p:nvPr>
        </p:nvSpPr>
        <p:spPr>
          <a:xfrm>
            <a:off x="195942" y="279071"/>
            <a:ext cx="3004458" cy="2406366"/>
          </a:xfrm>
          <a:solidFill>
            <a:srgbClr val="000054"/>
          </a:solidFill>
          <a:ln w="19050">
            <a:solidFill>
              <a:schemeClr val="tx2"/>
            </a:solidFill>
          </a:ln>
        </p:spPr>
        <p:txBody>
          <a:bodyPr lIns="180000" tIns="93600" rIns="180000" bIns="93600" anchor="b">
            <a:normAutofit/>
          </a:bodyPr>
          <a:lstStyle>
            <a:lvl1pPr algn="l">
              <a:lnSpc>
                <a:spcPct val="150000"/>
              </a:lnSpc>
              <a:defRPr sz="2600" b="1" i="0" baseline="0">
                <a:solidFill>
                  <a:srgbClr val="F6F5F4"/>
                </a:solidFill>
                <a:latin typeface="Arial"/>
                <a:cs typeface="Arial"/>
              </a:defRPr>
            </a:lvl1pPr>
          </a:lstStyle>
          <a:p>
            <a:r>
              <a:rPr lang="en-US" dirty="0"/>
              <a:t>Click to edit picture title</a:t>
            </a:r>
          </a:p>
        </p:txBody>
      </p:sp>
      <p:sp>
        <p:nvSpPr>
          <p:cNvPr id="8" name="Text Placeholder 2" title="Photo slide content"/>
          <p:cNvSpPr>
            <a:spLocks noGrp="1"/>
          </p:cNvSpPr>
          <p:nvPr>
            <p:ph type="body" idx="13" hasCustomPrompt="1"/>
          </p:nvPr>
        </p:nvSpPr>
        <p:spPr>
          <a:xfrm>
            <a:off x="195942" y="2685436"/>
            <a:ext cx="3004458" cy="2005317"/>
          </a:xfrm>
          <a:solidFill>
            <a:srgbClr val="000054"/>
          </a:solidFill>
          <a:ln w="28575">
            <a:solidFill>
              <a:srgbClr val="000054"/>
            </a:solidFill>
          </a:ln>
        </p:spPr>
        <p:txBody>
          <a:bodyPr anchor="t">
            <a:normAutofit/>
          </a:bodyPr>
          <a:lstStyle>
            <a:lvl1pPr marL="0" indent="0">
              <a:lnSpc>
                <a:spcPct val="150000"/>
              </a:lnSpc>
              <a:buNone/>
              <a:defRPr sz="2000">
                <a:solidFill>
                  <a:srgbClr val="F6F5F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Content</a:t>
            </a:r>
          </a:p>
        </p:txBody>
      </p:sp>
      <p:sp>
        <p:nvSpPr>
          <p:cNvPr id="3" name="Picture Placeholder 3"/>
          <p:cNvSpPr>
            <a:spLocks noGrp="1"/>
          </p:cNvSpPr>
          <p:nvPr>
            <p:ph type="pic" idx="1"/>
          </p:nvPr>
        </p:nvSpPr>
        <p:spPr>
          <a:xfrm>
            <a:off x="3219450" y="277339"/>
            <a:ext cx="5721440" cy="441722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lide Number Placeholder 8"/>
          <p:cNvSpPr>
            <a:spLocks noGrp="1"/>
          </p:cNvSpPr>
          <p:nvPr>
            <p:ph type="sldNum" sz="quarter" idx="16"/>
          </p:nvPr>
        </p:nvSpPr>
        <p:spPr>
          <a:xfrm>
            <a:off x="6553200" y="4767263"/>
            <a:ext cx="2133600" cy="273844"/>
          </a:xfrm>
        </p:spPr>
        <p:txBody>
          <a:bodyPr/>
          <a:lstStyle>
            <a:lvl1pPr>
              <a:defRPr>
                <a:solidFill>
                  <a:srgbClr val="000054"/>
                </a:solidFill>
              </a:defRPr>
            </a:lvl1pPr>
          </a:lstStyle>
          <a:p>
            <a:fld id="{66B7A6BE-7A3D-1C4F-BEDA-C5431FB9FC0F}" type="slidenum">
              <a:rPr lang="en-US" smtClean="0"/>
              <a:pPr/>
              <a:t>‹#›</a:t>
            </a:fld>
            <a:endParaRPr lang="en-US" dirty="0"/>
          </a:p>
        </p:txBody>
      </p:sp>
      <p:pic>
        <p:nvPicPr>
          <p:cNvPr id="2050" name="Picture 2"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337" y="264129"/>
            <a:ext cx="770195" cy="771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23624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box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2"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Picture Placeholder 3"/>
          <p:cNvSpPr>
            <a:spLocks noGrp="1"/>
          </p:cNvSpPr>
          <p:nvPr>
            <p:ph type="pic" idx="10"/>
          </p:nvPr>
        </p:nvSpPr>
        <p:spPr>
          <a:xfrm>
            <a:off x="3193198"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Picture Placeholder 4"/>
          <p:cNvSpPr>
            <a:spLocks noGrp="1"/>
          </p:cNvSpPr>
          <p:nvPr>
            <p:ph type="pic" idx="11"/>
          </p:nvPr>
        </p:nvSpPr>
        <p:spPr>
          <a:xfrm>
            <a:off x="5929194" y="312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Picture Placeholder 5"/>
          <p:cNvSpPr>
            <a:spLocks noGrp="1"/>
          </p:cNvSpPr>
          <p:nvPr>
            <p:ph type="pic" idx="12"/>
          </p:nvPr>
        </p:nvSpPr>
        <p:spPr>
          <a:xfrm>
            <a:off x="457202"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6"/>
          <p:cNvSpPr>
            <a:spLocks noGrp="1"/>
          </p:cNvSpPr>
          <p:nvPr>
            <p:ph type="pic" idx="13"/>
          </p:nvPr>
        </p:nvSpPr>
        <p:spPr>
          <a:xfrm>
            <a:off x="3193198"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7"/>
          <p:cNvSpPr>
            <a:spLocks noGrp="1"/>
          </p:cNvSpPr>
          <p:nvPr>
            <p:ph type="pic" idx="14"/>
          </p:nvPr>
        </p:nvSpPr>
        <p:spPr>
          <a:xfrm>
            <a:off x="5929194" y="2283095"/>
            <a:ext cx="2735996" cy="1971000"/>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8"/>
          <p:cNvSpPr/>
          <p:nvPr/>
        </p:nvSpPr>
        <p:spPr>
          <a:xfrm>
            <a:off x="0" y="4244546"/>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6460"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22549"/>
            <a:ext cx="8477139" cy="374563"/>
          </a:xfrm>
          <a:prstGeom prst="rect">
            <a:avLst/>
          </a:prstGeom>
        </p:spPr>
        <p:txBody>
          <a:bodyPr vert="horz" lIns="91440" tIns="45720" rIns="91440" bIns="45720" rtlCol="0" anchor="ctr">
            <a:noAutofit/>
          </a:bodyPr>
          <a:lstStyle>
            <a:lvl1pPr>
              <a:defRPr sz="2400" baseline="0">
                <a:solidFill>
                  <a:schemeClr val="bg1"/>
                </a:solidFill>
              </a:defRPr>
            </a:lvl1pPr>
          </a:lstStyle>
          <a:p>
            <a:r>
              <a:rPr lang="en-US" dirty="0"/>
              <a:t>Click to edit image title</a:t>
            </a:r>
          </a:p>
        </p:txBody>
      </p:sp>
      <p:sp>
        <p:nvSpPr>
          <p:cNvPr id="15" name="Text Placeholder 16"/>
          <p:cNvSpPr>
            <a:spLocks noGrp="1"/>
          </p:cNvSpPr>
          <p:nvPr>
            <p:ph type="body" sz="quarter" idx="15" hasCustomPrompt="1"/>
          </p:nvPr>
        </p:nvSpPr>
        <p:spPr>
          <a:xfrm>
            <a:off x="320675" y="4694238"/>
            <a:ext cx="8526463" cy="263525"/>
          </a:xfrm>
        </p:spPr>
        <p:txBody>
          <a:bodyPr lIns="91440" tIns="0" rIns="91440" bIns="0"/>
          <a:lstStyle>
            <a:lvl1pPr marL="0" indent="0">
              <a:lnSpc>
                <a:spcPct val="100000"/>
              </a:lnSpc>
              <a:buNone/>
              <a:defRPr sz="1600" baseline="0">
                <a:solidFill>
                  <a:schemeClr val="bg1"/>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162433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a:cs typeface="Arial"/>
              </a:rPr>
              <a:t>Copyright © 2017 RMIT University Vietnam</a:t>
            </a:r>
            <a:endParaRPr lang="en-AU" sz="1200" dirty="0">
              <a:solidFill>
                <a:schemeClr val="bg1"/>
              </a:solidFill>
              <a:latin typeface="Arial"/>
              <a:cs typeface="Arial"/>
            </a:endParaRPr>
          </a:p>
        </p:txBody>
      </p:sp>
    </p:spTree>
    <p:custDataLst>
      <p:tags r:id="rId1"/>
    </p:custDataLst>
    <p:extLst>
      <p:ext uri="{BB962C8B-B14F-4D97-AF65-F5344CB8AC3E}">
        <p14:creationId xmlns:p14="http://schemas.microsoft.com/office/powerpoint/2010/main" val="2504138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d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98829" y="4725630"/>
            <a:ext cx="316073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002060"/>
                </a:solidFill>
                <a:latin typeface="Arial"/>
                <a:cs typeface="Arial"/>
              </a:rPr>
              <a:t>Copyright © 2017 RMIT University Vietnam</a:t>
            </a:r>
            <a:endParaRPr lang="en-AU" sz="1200" dirty="0">
              <a:solidFill>
                <a:srgbClr val="002060"/>
              </a:solidFill>
              <a:latin typeface="Arial"/>
              <a:cs typeface="Arial"/>
            </a:endParaRPr>
          </a:p>
        </p:txBody>
      </p:sp>
    </p:spTree>
    <p:custDataLst>
      <p:tags r:id="rId1"/>
    </p:custDataLst>
    <p:extLst>
      <p:ext uri="{BB962C8B-B14F-4D97-AF65-F5344CB8AC3E}">
        <p14:creationId xmlns:p14="http://schemas.microsoft.com/office/powerpoint/2010/main" val="3237526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199" y="1307905"/>
            <a:ext cx="8236131" cy="2924461"/>
          </a:xfrm>
        </p:spPr>
        <p:txBody>
          <a:bodyPr>
            <a:normAutofit/>
          </a:bodyPr>
          <a:lstStyle>
            <a:lvl1pPr marL="342900" indent="-342900">
              <a:spcBef>
                <a:spcPts val="600"/>
              </a:spcBef>
              <a:spcAft>
                <a:spcPts val="600"/>
              </a:spcAft>
              <a:buFont typeface="Arial" panose="020B0604020202020204" pitchFamily="34" charset="0"/>
              <a:buChar char="•"/>
              <a:defRPr sz="2400"/>
            </a:lvl1pPr>
            <a:lvl2pPr marL="742950" indent="-285750">
              <a:buFont typeface="Wingdings" panose="05000000000000000000" pitchFamily="2" charset="2"/>
              <a:buChar char="§"/>
              <a:defRPr sz="2000"/>
            </a:lvl2pPr>
            <a:lvl3pPr marL="914400" indent="0">
              <a:buNone/>
              <a:defRPr/>
            </a:lvl3pPr>
            <a:lvl4pPr marL="1371600" indent="0">
              <a:buNone/>
              <a:defRPr/>
            </a:lvl4pPr>
            <a:lvl5pPr marL="1828800" indent="0">
              <a:buFont typeface="Arial"/>
              <a:buNone/>
              <a:defRPr/>
            </a:lvl5pPr>
          </a:lstStyle>
          <a:p>
            <a:pPr lvl="0"/>
            <a:r>
              <a:rPr lang="en-US" dirty="0"/>
              <a:t>Edit Master text styles</a:t>
            </a:r>
          </a:p>
          <a:p>
            <a:pPr lvl="1"/>
            <a:r>
              <a:rPr lang="en-US" dirty="0"/>
              <a:t>Edit Master text styles</a:t>
            </a:r>
          </a:p>
        </p:txBody>
      </p:sp>
    </p:spTree>
    <p:extLst>
      <p:ext uri="{BB962C8B-B14F-4D97-AF65-F5344CB8AC3E}">
        <p14:creationId xmlns:p14="http://schemas.microsoft.com/office/powerpoint/2010/main" val="549282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6781"/>
            <a:ext cx="3866995" cy="2186878"/>
          </a:xfrm>
        </p:spPr>
        <p:txBody>
          <a:bodyPr>
            <a:normAutofit/>
          </a:bodyPr>
          <a:lstStyle>
            <a:lvl1pPr marL="0" indent="0">
              <a:buNone/>
              <a:defRPr sz="12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p:txBody>
      </p:sp>
      <p:sp>
        <p:nvSpPr>
          <p:cNvPr id="7" name="Title 6"/>
          <p:cNvSpPr>
            <a:spLocks noGrp="1"/>
          </p:cNvSpPr>
          <p:nvPr>
            <p:ph type="title" hasCustomPrompt="1"/>
          </p:nvPr>
        </p:nvSpPr>
        <p:spPr>
          <a:xfrm>
            <a:off x="457200" y="107532"/>
            <a:ext cx="7261922" cy="1111885"/>
          </a:xfrm>
        </p:spPr>
        <p:txBody>
          <a:bodyPr/>
          <a:lstStyle/>
          <a:p>
            <a:r>
              <a:rPr lang="en-US" dirty="0">
                <a:solidFill>
                  <a:srgbClr val="FAC800"/>
                </a:solidFill>
              </a:rPr>
              <a:t>—</a:t>
            </a:r>
            <a:br>
              <a:rPr lang="en-US" dirty="0"/>
            </a:br>
            <a:r>
              <a:rPr lang="en-US" dirty="0"/>
              <a:t>Click to edit Master title style</a:t>
            </a:r>
          </a:p>
        </p:txBody>
      </p:sp>
      <p:sp>
        <p:nvSpPr>
          <p:cNvPr id="13" name="Text Placeholder 12"/>
          <p:cNvSpPr>
            <a:spLocks noGrp="1"/>
          </p:cNvSpPr>
          <p:nvPr>
            <p:ph type="body" sz="quarter" idx="13"/>
          </p:nvPr>
        </p:nvSpPr>
        <p:spPr>
          <a:xfrm>
            <a:off x="457200" y="1307905"/>
            <a:ext cx="7261922" cy="575411"/>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a:t>Edit Master text styles</a:t>
            </a:r>
          </a:p>
        </p:txBody>
      </p:sp>
      <p:sp>
        <p:nvSpPr>
          <p:cNvPr id="14" name="Content Placeholder 2"/>
          <p:cNvSpPr>
            <a:spLocks noGrp="1"/>
          </p:cNvSpPr>
          <p:nvPr>
            <p:ph idx="14"/>
          </p:nvPr>
        </p:nvSpPr>
        <p:spPr>
          <a:xfrm>
            <a:off x="4589346" y="2056781"/>
            <a:ext cx="3866995" cy="2186878"/>
          </a:xfrm>
        </p:spPr>
        <p:txBody>
          <a:bodyPr>
            <a:normAutofit/>
          </a:bodyPr>
          <a:lstStyle>
            <a:lvl1pPr marL="285750" indent="-285750">
              <a:buClr>
                <a:srgbClr val="FAC800"/>
              </a:buClr>
              <a:buFont typeface="Lucida Grande"/>
              <a:buChar char="—"/>
              <a:defRPr sz="1200">
                <a:solidFill>
                  <a:srgbClr val="000000"/>
                </a:solidFill>
              </a:defRPr>
            </a:lvl1pPr>
            <a:lvl2pPr marL="457200" indent="0">
              <a:buNone/>
              <a:defRPr sz="1200">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98174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202556" cy="1111885"/>
          </a:xfrm>
        </p:spPr>
        <p:txBody>
          <a:bodyPr>
            <a:noAutofit/>
          </a:bodyPr>
          <a:lstStyle>
            <a:lvl1pPr>
              <a:defRPr sz="2200"/>
            </a:lvl1pPr>
          </a:lstStyle>
          <a:p>
            <a:r>
              <a:rPr lang="en-US" dirty="0">
                <a:solidFill>
                  <a:srgbClr val="C864C8"/>
                </a:solidFill>
              </a:rPr>
              <a:t>—</a:t>
            </a:r>
            <a:br>
              <a:rPr lang="en-US" dirty="0"/>
            </a:br>
            <a:r>
              <a:rPr lang="en-US" dirty="0"/>
              <a:t>Click to edit Master title style</a:t>
            </a:r>
          </a:p>
        </p:txBody>
      </p:sp>
      <p:sp>
        <p:nvSpPr>
          <p:cNvPr id="8" name="Rectangle 21"/>
          <p:cNvSpPr/>
          <p:nvPr userDrawn="1"/>
        </p:nvSpPr>
        <p:spPr>
          <a:xfrm rot="5400000">
            <a:off x="8023763" y="4480464"/>
            <a:ext cx="454178"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Picture Placeholder 10"/>
          <p:cNvSpPr>
            <a:spLocks noGrp="1"/>
          </p:cNvSpPr>
          <p:nvPr>
            <p:ph type="pic" sz="quarter" idx="13"/>
          </p:nvPr>
        </p:nvSpPr>
        <p:spPr>
          <a:xfrm>
            <a:off x="726765"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3" name="Picture Placeholder 10"/>
          <p:cNvSpPr>
            <a:spLocks noGrp="1"/>
          </p:cNvSpPr>
          <p:nvPr>
            <p:ph type="pic" sz="quarter" idx="16"/>
          </p:nvPr>
        </p:nvSpPr>
        <p:spPr>
          <a:xfrm>
            <a:off x="3347864"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4" name="Text Placeholder 20"/>
          <p:cNvSpPr>
            <a:spLocks noGrp="1"/>
          </p:cNvSpPr>
          <p:nvPr>
            <p:ph type="body" sz="quarter" idx="17"/>
          </p:nvPr>
        </p:nvSpPr>
        <p:spPr>
          <a:xfrm>
            <a:off x="3347864"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5" name="Text Placeholder 22"/>
          <p:cNvSpPr>
            <a:spLocks noGrp="1"/>
          </p:cNvSpPr>
          <p:nvPr>
            <p:ph type="body" sz="quarter" idx="18"/>
          </p:nvPr>
        </p:nvSpPr>
        <p:spPr>
          <a:xfrm>
            <a:off x="3347864"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6" name="Picture Placeholder 10"/>
          <p:cNvSpPr>
            <a:spLocks noGrp="1"/>
          </p:cNvSpPr>
          <p:nvPr>
            <p:ph type="pic" sz="quarter" idx="19"/>
          </p:nvPr>
        </p:nvSpPr>
        <p:spPr>
          <a:xfrm>
            <a:off x="5940152" y="1727936"/>
            <a:ext cx="1177925" cy="1177925"/>
          </a:xfrm>
          <a:prstGeom prst="ellipse">
            <a:avLst/>
          </a:prstGeom>
        </p:spPr>
        <p:txBody>
          <a:bodyPr>
            <a:noAutofit/>
          </a:bodyPr>
          <a:lstStyle>
            <a:lvl1pPr marL="0" indent="0">
              <a:buNone/>
              <a:defRPr sz="800"/>
            </a:lvl1pPr>
          </a:lstStyle>
          <a:p>
            <a:r>
              <a:rPr lang="en-US"/>
              <a:t>Click icon to add picture</a:t>
            </a:r>
            <a:endParaRPr lang="en-US" dirty="0"/>
          </a:p>
        </p:txBody>
      </p:sp>
      <p:sp>
        <p:nvSpPr>
          <p:cNvPr id="37" name="Text Placeholder 20"/>
          <p:cNvSpPr>
            <a:spLocks noGrp="1"/>
          </p:cNvSpPr>
          <p:nvPr>
            <p:ph type="body" sz="quarter" idx="20"/>
          </p:nvPr>
        </p:nvSpPr>
        <p:spPr>
          <a:xfrm>
            <a:off x="594015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8" name="Text Placeholder 22"/>
          <p:cNvSpPr>
            <a:spLocks noGrp="1"/>
          </p:cNvSpPr>
          <p:nvPr>
            <p:ph type="body" sz="quarter" idx="21"/>
          </p:nvPr>
        </p:nvSpPr>
        <p:spPr>
          <a:xfrm>
            <a:off x="5940152" y="3333326"/>
            <a:ext cx="2332038" cy="606772"/>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1053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ree Content with images">
    <p:spTree>
      <p:nvGrpSpPr>
        <p:cNvPr id="1" name=""/>
        <p:cNvGrpSpPr/>
        <p:nvPr/>
      </p:nvGrpSpPr>
      <p:grpSpPr>
        <a:xfrm>
          <a:off x="0" y="0"/>
          <a:ext cx="0" cy="0"/>
          <a:chOff x="0" y="0"/>
          <a:chExt cx="0" cy="0"/>
        </a:xfrm>
      </p:grpSpPr>
      <p:sp>
        <p:nvSpPr>
          <p:cNvPr id="16" name="Rectangle 15"/>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1" name="Picture Placeholder 10"/>
          <p:cNvSpPr>
            <a:spLocks noGrp="1"/>
          </p:cNvSpPr>
          <p:nvPr>
            <p:ph type="pic" sz="quarter" idx="13"/>
          </p:nvPr>
        </p:nvSpPr>
        <p:spPr>
          <a:xfrm>
            <a:off x="726765"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21" name="Text Placeholder 20"/>
          <p:cNvSpPr>
            <a:spLocks noGrp="1"/>
          </p:cNvSpPr>
          <p:nvPr>
            <p:ph type="body" sz="quarter" idx="14"/>
          </p:nvPr>
        </p:nvSpPr>
        <p:spPr>
          <a:xfrm>
            <a:off x="726765"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23" name="Text Placeholder 22"/>
          <p:cNvSpPr>
            <a:spLocks noGrp="1"/>
          </p:cNvSpPr>
          <p:nvPr>
            <p:ph type="body" sz="quarter" idx="15"/>
          </p:nvPr>
        </p:nvSpPr>
        <p:spPr>
          <a:xfrm>
            <a:off x="726765"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4" name="Text Placeholder 3"/>
          <p:cNvSpPr>
            <a:spLocks noGrp="1"/>
          </p:cNvSpPr>
          <p:nvPr>
            <p:ph type="body" sz="quarter" idx="22" hasCustomPrompt="1"/>
          </p:nvPr>
        </p:nvSpPr>
        <p:spPr>
          <a:xfrm>
            <a:off x="867472"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3" name="Picture Placeholder 10"/>
          <p:cNvSpPr>
            <a:spLocks noGrp="1"/>
          </p:cNvSpPr>
          <p:nvPr>
            <p:ph type="pic" sz="quarter" idx="23"/>
          </p:nvPr>
        </p:nvSpPr>
        <p:spPr>
          <a:xfrm>
            <a:off x="3491880"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4" name="Text Placeholder 20"/>
          <p:cNvSpPr>
            <a:spLocks noGrp="1"/>
          </p:cNvSpPr>
          <p:nvPr>
            <p:ph type="body" sz="quarter" idx="24"/>
          </p:nvPr>
        </p:nvSpPr>
        <p:spPr>
          <a:xfrm>
            <a:off x="3491880"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5" name="Text Placeholder 22"/>
          <p:cNvSpPr>
            <a:spLocks noGrp="1"/>
          </p:cNvSpPr>
          <p:nvPr>
            <p:ph type="body" sz="quarter" idx="25"/>
          </p:nvPr>
        </p:nvSpPr>
        <p:spPr>
          <a:xfrm>
            <a:off x="3491880" y="3333326"/>
            <a:ext cx="2332038" cy="935114"/>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46" name="Text Placeholder 3"/>
          <p:cNvSpPr>
            <a:spLocks noGrp="1"/>
          </p:cNvSpPr>
          <p:nvPr>
            <p:ph type="body" sz="quarter" idx="26" hasCustomPrompt="1"/>
          </p:nvPr>
        </p:nvSpPr>
        <p:spPr>
          <a:xfrm>
            <a:off x="3632587"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47" name="Picture Placeholder 10"/>
          <p:cNvSpPr>
            <a:spLocks noGrp="1"/>
          </p:cNvSpPr>
          <p:nvPr>
            <p:ph type="pic" sz="quarter" idx="27"/>
          </p:nvPr>
        </p:nvSpPr>
        <p:spPr>
          <a:xfrm>
            <a:off x="6300192" y="696139"/>
            <a:ext cx="2073430" cy="2073430"/>
          </a:xfrm>
          <a:prstGeom prst="ellipse">
            <a:avLst/>
          </a:prstGeom>
          <a:solidFill>
            <a:schemeClr val="bg1">
              <a:lumMod val="95000"/>
            </a:schemeClr>
          </a:solidFill>
          <a:ln>
            <a:noFill/>
          </a:ln>
        </p:spPr>
        <p:txBody>
          <a:bodyPr>
            <a:normAutofit/>
          </a:bodyPr>
          <a:lstStyle>
            <a:lvl1pPr marL="0" indent="0">
              <a:buNone/>
              <a:defRPr sz="1200"/>
            </a:lvl1pPr>
          </a:lstStyle>
          <a:p>
            <a:r>
              <a:rPr lang="en-US"/>
              <a:t>Click icon to add picture</a:t>
            </a:r>
            <a:endParaRPr lang="en-US" dirty="0"/>
          </a:p>
        </p:txBody>
      </p:sp>
      <p:sp>
        <p:nvSpPr>
          <p:cNvPr id="48" name="Text Placeholder 20"/>
          <p:cNvSpPr>
            <a:spLocks noGrp="1"/>
          </p:cNvSpPr>
          <p:nvPr>
            <p:ph type="body" sz="quarter" idx="28"/>
          </p:nvPr>
        </p:nvSpPr>
        <p:spPr>
          <a:xfrm>
            <a:off x="6300192" y="2954881"/>
            <a:ext cx="2336180" cy="378445"/>
          </a:xfrm>
        </p:spPr>
        <p:txBody>
          <a:bodyPr>
            <a:noAutofit/>
          </a:bodyPr>
          <a:lstStyle>
            <a:lvl1pPr marL="0" indent="0">
              <a:buNone/>
              <a:defRPr sz="1400">
                <a:solidFill>
                  <a:srgbClr val="000054"/>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9" name="Text Placeholder 22"/>
          <p:cNvSpPr>
            <a:spLocks noGrp="1"/>
          </p:cNvSpPr>
          <p:nvPr>
            <p:ph type="body" sz="quarter" idx="29"/>
          </p:nvPr>
        </p:nvSpPr>
        <p:spPr>
          <a:xfrm>
            <a:off x="6300192" y="3333326"/>
            <a:ext cx="2332038" cy="935113"/>
          </a:xfrm>
        </p:spPr>
        <p:txBody>
          <a:bodyPr>
            <a:noAutofit/>
          </a:bodyPr>
          <a:lstStyle>
            <a:lvl1pPr marL="0" indent="0">
              <a:buNone/>
              <a:defRPr sz="1000">
                <a:solidFill>
                  <a:srgbClr val="000000"/>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50" name="Text Placeholder 3"/>
          <p:cNvSpPr>
            <a:spLocks noGrp="1"/>
          </p:cNvSpPr>
          <p:nvPr>
            <p:ph type="body" sz="quarter" idx="30" hasCustomPrompt="1"/>
          </p:nvPr>
        </p:nvSpPr>
        <p:spPr>
          <a:xfrm>
            <a:off x="6440899" y="1375356"/>
            <a:ext cx="1932723" cy="923034"/>
          </a:xfrm>
        </p:spPr>
        <p:txBody>
          <a:bodyPr>
            <a:normAutofit/>
          </a:bodyPr>
          <a:lstStyle>
            <a:lvl1pPr marL="0" indent="0">
              <a:buFontTx/>
              <a:buNone/>
              <a:defRPr sz="1600" b="1">
                <a:solidFill>
                  <a:schemeClr val="bg1"/>
                </a:solidFill>
              </a:defRPr>
            </a:lvl1pPr>
            <a:lvl2pPr marL="457200" indent="0">
              <a:buFontTx/>
              <a:buNone/>
              <a:defRPr>
                <a:solidFill>
                  <a:srgbClr val="AA00AA"/>
                </a:solidFill>
              </a:defRPr>
            </a:lvl2pPr>
            <a:lvl3pPr marL="914400" indent="0">
              <a:buFontTx/>
              <a:buNone/>
              <a:defRPr>
                <a:solidFill>
                  <a:srgbClr val="AA00AA"/>
                </a:solidFill>
              </a:defRPr>
            </a:lvl3pPr>
            <a:lvl4pPr marL="1371600" indent="0">
              <a:buFontTx/>
              <a:buNone/>
              <a:defRPr>
                <a:solidFill>
                  <a:srgbClr val="AA00AA"/>
                </a:solidFill>
              </a:defRPr>
            </a:lvl4pPr>
            <a:lvl5pPr marL="1828800" indent="0">
              <a:buFontTx/>
              <a:buNone/>
              <a:defRPr>
                <a:solidFill>
                  <a:srgbClr val="AA00AA"/>
                </a:solidFill>
              </a:defRPr>
            </a:lvl5pPr>
          </a:lstStyle>
          <a:p>
            <a:pPr lvl="0"/>
            <a:r>
              <a:rPr lang="en-US" dirty="0"/>
              <a:t>—</a:t>
            </a:r>
            <a:br>
              <a:rPr lang="en-US" dirty="0"/>
            </a:br>
            <a:r>
              <a:rPr lang="en-US" dirty="0"/>
              <a:t>Click to edit Master text styles</a:t>
            </a:r>
          </a:p>
        </p:txBody>
      </p:sp>
      <p:sp>
        <p:nvSpPr>
          <p:cNvPr id="20" name="Rectangle 19"/>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251652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FEDCA-2387-6746-8181-43BE1F0BF3A4}"/>
              </a:ext>
            </a:extLst>
          </p:cNvPr>
          <p:cNvSpPr>
            <a:spLocks noGrp="1"/>
          </p:cNvSpPr>
          <p:nvPr>
            <p:ph type="sldNum" idx="10"/>
          </p:nvPr>
        </p:nvSpPr>
        <p:spPr/>
        <p:txBody>
          <a:bodyPr/>
          <a:lstStyle>
            <a:lvl1pPr>
              <a:defRPr b="0">
                <a:solidFill>
                  <a:schemeClr val="tx1"/>
                </a:solidFill>
              </a:defRPr>
            </a:lvl1pPr>
          </a:lstStyle>
          <a:p>
            <a:fld id="{00000000-1234-1234-1234-123412341234}" type="slidenum">
              <a:rPr lang="en-US" smtClean="0"/>
              <a:pPr/>
              <a:t>‹#›</a:t>
            </a:fld>
            <a:endParaRPr lang="en-US" dirty="0"/>
          </a:p>
        </p:txBody>
      </p:sp>
      <p:sp>
        <p:nvSpPr>
          <p:cNvPr id="4" name="Google Shape;18;p3">
            <a:extLst>
              <a:ext uri="{FF2B5EF4-FFF2-40B4-BE49-F238E27FC236}">
                <a16:creationId xmlns:a16="http://schemas.microsoft.com/office/drawing/2014/main" id="{09211ECB-EBFA-4943-8BC7-5E1625C3D320}"/>
              </a:ext>
            </a:extLst>
          </p:cNvPr>
          <p:cNvSpPr/>
          <p:nvPr userDrawn="1"/>
        </p:nvSpPr>
        <p:spPr>
          <a:xfrm>
            <a:off x="0" y="-1"/>
            <a:ext cx="9144000" cy="902525"/>
          </a:xfrm>
          <a:prstGeom prst="rect">
            <a:avLst/>
          </a:prstGeom>
          <a:solidFill>
            <a:srgbClr val="000054"/>
          </a:solidFill>
          <a:ln w="9525" cap="flat" cmpd="sng">
            <a:solidFill>
              <a:schemeClr val="accent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19;p3" title="Slide title">
            <a:extLst>
              <a:ext uri="{FF2B5EF4-FFF2-40B4-BE49-F238E27FC236}">
                <a16:creationId xmlns:a16="http://schemas.microsoft.com/office/drawing/2014/main" id="{A51CE765-C987-D34B-9216-7B22D4CE21FF}"/>
              </a:ext>
            </a:extLst>
          </p:cNvPr>
          <p:cNvSpPr txBox="1">
            <a:spLocks noGrp="1"/>
          </p:cNvSpPr>
          <p:nvPr>
            <p:ph type="title"/>
          </p:nvPr>
        </p:nvSpPr>
        <p:spPr>
          <a:xfrm>
            <a:off x="1" y="-1"/>
            <a:ext cx="8259288" cy="902525"/>
          </a:xfrm>
          <a:prstGeom prst="rect">
            <a:avLst/>
          </a:prstGeom>
          <a:solidFill>
            <a:srgbClr val="000054"/>
          </a:solidFill>
          <a:ln>
            <a:noFill/>
          </a:ln>
        </p:spPr>
        <p:txBody>
          <a:bodyPr spcFirstLastPara="1" wrap="square" lIns="91425" tIns="91425" rIns="91425" bIns="91425" anchor="ctr" anchorCtr="0"/>
          <a:lstStyle>
            <a:lvl1pPr marL="365760" marR="0" lvl="0" algn="l" rtl="0">
              <a:lnSpc>
                <a:spcPct val="100000"/>
              </a:lnSpc>
              <a:spcBef>
                <a:spcPts val="0"/>
              </a:spcBef>
              <a:spcAft>
                <a:spcPts val="0"/>
              </a:spcAft>
              <a:buClr>
                <a:srgbClr val="DBDCDD"/>
              </a:buClr>
              <a:buSzPts val="3600"/>
              <a:buFont typeface="Arial"/>
              <a:buNone/>
              <a:defRPr sz="3600" b="1" i="0" u="none" strike="noStrike" cap="none">
                <a:solidFill>
                  <a:srgbClr val="DBDC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pic>
        <p:nvPicPr>
          <p:cNvPr id="6" name="Google Shape;21;p3" descr="C:\Users\v12123\Desktop\AccessibleDocuments\Elements\RMITVN-ACCESS-NewGuideline_PresentationSlides_2_elements-01.png">
            <a:extLst>
              <a:ext uri="{FF2B5EF4-FFF2-40B4-BE49-F238E27FC236}">
                <a16:creationId xmlns:a16="http://schemas.microsoft.com/office/drawing/2014/main" id="{75609953-EAA8-3549-8DD5-554688E92BE7}"/>
              </a:ext>
            </a:extLst>
          </p:cNvPr>
          <p:cNvPicPr preferRelativeResize="0"/>
          <p:nvPr userDrawn="1"/>
        </p:nvPicPr>
        <p:blipFill rotWithShape="1">
          <a:blip r:embed="rId2">
            <a:alphaModFix/>
          </a:blip>
          <a:srcRect/>
          <a:stretch/>
        </p:blipFill>
        <p:spPr>
          <a:xfrm>
            <a:off x="8458637" y="-5806"/>
            <a:ext cx="691169" cy="691978"/>
          </a:xfrm>
          <a:prstGeom prst="rect">
            <a:avLst/>
          </a:prstGeom>
          <a:noFill/>
          <a:ln>
            <a:noFill/>
          </a:ln>
        </p:spPr>
      </p:pic>
    </p:spTree>
    <p:extLst>
      <p:ext uri="{BB962C8B-B14F-4D97-AF65-F5344CB8AC3E}">
        <p14:creationId xmlns:p14="http://schemas.microsoft.com/office/powerpoint/2010/main" val="298834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ternal Page">
    <p:spTree>
      <p:nvGrpSpPr>
        <p:cNvPr id="1" name=""/>
        <p:cNvGrpSpPr/>
        <p:nvPr/>
      </p:nvGrpSpPr>
      <p:grpSpPr>
        <a:xfrm>
          <a:off x="0" y="0"/>
          <a:ext cx="0" cy="0"/>
          <a:chOff x="0" y="0"/>
          <a:chExt cx="0" cy="0"/>
        </a:xfrm>
      </p:grpSpPr>
      <p:sp>
        <p:nvSpPr>
          <p:cNvPr id="11" name="Rectangle 10"/>
          <p:cNvSpPr/>
          <p:nvPr userDrawn="1"/>
        </p:nvSpPr>
        <p:spPr>
          <a:xfrm>
            <a:off x="0" y="1"/>
            <a:ext cx="9144000" cy="51435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AAFF"/>
              </a:solidFill>
            </a:endParaRPr>
          </a:p>
        </p:txBody>
      </p:sp>
      <p:sp>
        <p:nvSpPr>
          <p:cNvPr id="10" name="Text Placeholder 9"/>
          <p:cNvSpPr>
            <a:spLocks noGrp="1"/>
          </p:cNvSpPr>
          <p:nvPr>
            <p:ph type="body" sz="quarter" idx="13" hasCustomPrompt="1"/>
          </p:nvPr>
        </p:nvSpPr>
        <p:spPr>
          <a:xfrm>
            <a:off x="457200" y="245440"/>
            <a:ext cx="7627938" cy="3868121"/>
          </a:xfrm>
        </p:spPr>
        <p:txBody>
          <a:bodyPr>
            <a:normAutofit/>
          </a:bodyPr>
          <a:lstStyle>
            <a:lvl1pPr marL="0" indent="0">
              <a:lnSpc>
                <a:spcPct val="90000"/>
              </a:lnSpc>
              <a:buNone/>
              <a:defRPr sz="4000" b="1"/>
            </a:lvl1pPr>
            <a:lvl2pPr marL="457200" indent="0">
              <a:buNone/>
              <a:defRPr/>
            </a:lvl2pPr>
            <a:lvl3pPr marL="914400" indent="0">
              <a:buNone/>
              <a:defRPr/>
            </a:lvl3pPr>
            <a:lvl4pPr marL="1371600" indent="0">
              <a:buNone/>
              <a:defRPr/>
            </a:lvl4pPr>
            <a:lvl5pPr marL="1828800" indent="0">
              <a:buFont typeface="Arial"/>
              <a:buNone/>
              <a:defRPr/>
            </a:lvl5pPr>
          </a:lstStyle>
          <a:p>
            <a:pPr lvl="0"/>
            <a:r>
              <a:rPr lang="en-US" dirty="0">
                <a:solidFill>
                  <a:srgbClr val="FF8199"/>
                </a:solidFill>
              </a:rPr>
              <a:t>—</a:t>
            </a:r>
            <a:br>
              <a:rPr lang="en-US" dirty="0"/>
            </a:br>
            <a:r>
              <a:rPr lang="en-US" dirty="0"/>
              <a:t>Click to edit Master text styles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3112" y="4329266"/>
            <a:ext cx="1357693" cy="608155"/>
          </a:xfrm>
          <a:prstGeom prst="rect">
            <a:avLst/>
          </a:prstGeom>
        </p:spPr>
      </p:pic>
      <p:sp>
        <p:nvSpPr>
          <p:cNvPr id="9" name="Rectangle 8"/>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000000"/>
                </a:solidFill>
                <a:latin typeface="Arial"/>
                <a:cs typeface="Arial"/>
              </a:rPr>
              <a:pPr/>
              <a:t>‹#›</a:t>
            </a:fld>
            <a:endParaRPr lang="en-US" sz="600" dirty="0">
              <a:solidFill>
                <a:srgbClr val="000000"/>
              </a:solidFill>
              <a:latin typeface="Arial"/>
              <a:cs typeface="Arial"/>
            </a:endParaRPr>
          </a:p>
        </p:txBody>
      </p:sp>
    </p:spTree>
    <p:extLst>
      <p:ext uri="{BB962C8B-B14F-4D97-AF65-F5344CB8AC3E}">
        <p14:creationId xmlns:p14="http://schemas.microsoft.com/office/powerpoint/2010/main" val="152214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Mast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lide title"/>
          <p:cNvSpPr>
            <a:spLocks noGrp="1"/>
          </p:cNvSpPr>
          <p:nvPr>
            <p:ph type="ctrTitle" hasCustomPrompt="1"/>
          </p:nvPr>
        </p:nvSpPr>
        <p:spPr>
          <a:xfrm>
            <a:off x="1167140" y="796925"/>
            <a:ext cx="6737684" cy="1421162"/>
          </a:xfrm>
        </p:spPr>
        <p:txBody>
          <a:bodyPr anchor="b">
            <a:noAutofit/>
          </a:bodyPr>
          <a:lstStyle>
            <a:lvl1pPr algn="l">
              <a:lnSpc>
                <a:spcPct val="150000"/>
              </a:lnSpc>
              <a:defRPr sz="4000" b="1">
                <a:solidFill>
                  <a:srgbClr val="DBDCDD"/>
                </a:solidFill>
              </a:defRPr>
            </a:lvl1pPr>
          </a:lstStyle>
          <a:p>
            <a:r>
              <a:rPr lang="en-US" dirty="0"/>
              <a:t>Click to edit title</a:t>
            </a:r>
          </a:p>
        </p:txBody>
      </p:sp>
      <p:sp>
        <p:nvSpPr>
          <p:cNvPr id="3" name="Subtitle 2" title="slide subtitle"/>
          <p:cNvSpPr>
            <a:spLocks noGrp="1"/>
          </p:cNvSpPr>
          <p:nvPr>
            <p:ph type="subTitle" idx="1" hasCustomPrompt="1"/>
          </p:nvPr>
        </p:nvSpPr>
        <p:spPr>
          <a:xfrm>
            <a:off x="1167141" y="2220461"/>
            <a:ext cx="6740990" cy="1012755"/>
          </a:xfrm>
        </p:spPr>
        <p:txBody>
          <a:bodyPr wrap="square" lIns="91440" tIns="182880" rIns="91440" anchor="t">
            <a:spAutoFit/>
          </a:bodyPr>
          <a:lstStyle>
            <a:lvl1pPr marL="0" indent="0" algn="l">
              <a:lnSpc>
                <a:spcPct val="150000"/>
              </a:lnSpc>
              <a:buNone/>
              <a:defRPr sz="2800" baseline="0">
                <a:solidFill>
                  <a:srgbClr val="DBDCD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870996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74281" y="796925"/>
            <a:ext cx="6674319" cy="1420019"/>
          </a:xfrm>
        </p:spPr>
        <p:txBody>
          <a:bodyPr anchor="b">
            <a:normAutofit/>
          </a:bodyPr>
          <a:lstStyle>
            <a:lvl1pPr algn="l">
              <a:lnSpc>
                <a:spcPct val="150000"/>
              </a:lnSpc>
              <a:defRPr sz="3600" b="1">
                <a:solidFill>
                  <a:srgbClr val="000054"/>
                </a:solidFill>
              </a:defRPr>
            </a:lvl1pPr>
          </a:lstStyle>
          <a:p>
            <a:r>
              <a:rPr lang="en-US" dirty="0"/>
              <a:t>Click to edit title</a:t>
            </a:r>
          </a:p>
        </p:txBody>
      </p:sp>
      <p:sp>
        <p:nvSpPr>
          <p:cNvPr id="3" name="Subtitle 2"/>
          <p:cNvSpPr>
            <a:spLocks noGrp="1"/>
          </p:cNvSpPr>
          <p:nvPr>
            <p:ph type="subTitle" idx="1" hasCustomPrompt="1"/>
          </p:nvPr>
        </p:nvSpPr>
        <p:spPr>
          <a:xfrm>
            <a:off x="1174281" y="2220382"/>
            <a:ext cx="6676750" cy="1009846"/>
          </a:xfrm>
        </p:spPr>
        <p:txBody>
          <a:bodyPr wrap="square">
            <a:spAutoFit/>
          </a:bodyPr>
          <a:lstStyle>
            <a:lvl1pPr marL="0" indent="0" algn="l">
              <a:lnSpc>
                <a:spcPct val="150000"/>
              </a:lnSpc>
              <a:buNone/>
              <a:defRPr sz="2800">
                <a:solidFill>
                  <a:srgbClr val="0000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Tree>
    <p:custDataLst>
      <p:tags r:id="rId1"/>
    </p:custDataLst>
    <p:extLst>
      <p:ext uri="{BB962C8B-B14F-4D97-AF65-F5344CB8AC3E}">
        <p14:creationId xmlns:p14="http://schemas.microsoft.com/office/powerpoint/2010/main" val="181134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rgbClr val="D9D9D9"/>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90005" y="285008"/>
            <a:ext cx="8752114" cy="4083105"/>
          </a:xfrm>
          <a:ln w="19050">
            <a:solidFill>
              <a:srgbClr val="000054"/>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Slide Number Placeholder 8"/>
          <p:cNvSpPr>
            <a:spLocks noGrp="1"/>
          </p:cNvSpPr>
          <p:nvPr>
            <p:ph type="sldNum" sz="quarter" idx="12"/>
          </p:nvPr>
        </p:nvSpPr>
        <p:spPr/>
        <p:txBody>
          <a:bodyPr/>
          <a:lstStyle/>
          <a:p>
            <a:fld id="{66B7A6BE-7A3D-1C4F-BEDA-C5431FB9FC0F}" type="slidenum">
              <a:rPr lang="en-US" smtClean="0"/>
              <a:pPr/>
              <a:t>‹#›</a:t>
            </a:fld>
            <a:endParaRPr lang="en-US"/>
          </a:p>
        </p:txBody>
      </p:sp>
      <p:sp>
        <p:nvSpPr>
          <p:cNvPr id="5" name="Rectangle 4"/>
          <p:cNvSpPr/>
          <p:nvPr/>
        </p:nvSpPr>
        <p:spPr>
          <a:xfrm>
            <a:off x="0" y="4244547"/>
            <a:ext cx="9144405" cy="898954"/>
          </a:xfrm>
          <a:prstGeom prst="rect">
            <a:avLst/>
          </a:prstGeom>
          <a:solidFill>
            <a:srgbClr val="0000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descr="C:\Users\v12123\Desktop\AccessibleDocuments\Elements\RMITVN-ACCESS-NewGuideline_PresentationSlides_2_element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52831" y="4451927"/>
            <a:ext cx="691169" cy="69197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title="Photo title"/>
          <p:cNvSpPr>
            <a:spLocks noGrp="1"/>
          </p:cNvSpPr>
          <p:nvPr>
            <p:ph type="title" hasCustomPrompt="1"/>
          </p:nvPr>
        </p:nvSpPr>
        <p:spPr>
          <a:xfrm>
            <a:off x="321275" y="4302350"/>
            <a:ext cx="8477139" cy="374563"/>
          </a:xfrm>
          <a:prstGeom prst="rect">
            <a:avLst/>
          </a:prstGeom>
        </p:spPr>
        <p:txBody>
          <a:bodyPr vert="horz" lIns="91440" tIns="45720" rIns="91440" bIns="45720" rtlCol="0" anchor="ctr">
            <a:noAutofit/>
          </a:bodyPr>
          <a:lstStyle>
            <a:lvl1pPr>
              <a:defRPr sz="2400" baseline="0">
                <a:solidFill>
                  <a:srgbClr val="DBDCDD"/>
                </a:solidFill>
              </a:defRPr>
            </a:lvl1pPr>
          </a:lstStyle>
          <a:p>
            <a:r>
              <a:rPr lang="en-US" dirty="0"/>
              <a:t>Click to edit image title</a:t>
            </a:r>
          </a:p>
        </p:txBody>
      </p:sp>
      <p:sp>
        <p:nvSpPr>
          <p:cNvPr id="17" name="Text Placeholder 16"/>
          <p:cNvSpPr>
            <a:spLocks noGrp="1"/>
          </p:cNvSpPr>
          <p:nvPr>
            <p:ph type="body" sz="quarter" idx="13" hasCustomPrompt="1"/>
          </p:nvPr>
        </p:nvSpPr>
        <p:spPr>
          <a:xfrm>
            <a:off x="320676" y="4694238"/>
            <a:ext cx="8477740" cy="263525"/>
          </a:xfrm>
        </p:spPr>
        <p:txBody>
          <a:bodyPr lIns="91440" tIns="0" rIns="91440" bIns="0"/>
          <a:lstStyle>
            <a:lvl1pPr marL="0" indent="0">
              <a:lnSpc>
                <a:spcPct val="100000"/>
              </a:lnSpc>
              <a:buNone/>
              <a:defRPr sz="1600" baseline="0">
                <a:solidFill>
                  <a:srgbClr val="DBDCDD"/>
                </a:solidFill>
              </a:defRPr>
            </a:lvl1pPr>
          </a:lstStyle>
          <a:p>
            <a:pPr lvl="0"/>
            <a:r>
              <a:rPr lang="en-US" dirty="0"/>
              <a:t>Reference link</a:t>
            </a:r>
          </a:p>
        </p:txBody>
      </p:sp>
    </p:spTree>
    <p:custDataLst>
      <p:tags r:id="rId1"/>
    </p:custDataLst>
    <p:extLst>
      <p:ext uri="{BB962C8B-B14F-4D97-AF65-F5344CB8AC3E}">
        <p14:creationId xmlns:p14="http://schemas.microsoft.com/office/powerpoint/2010/main" val="12517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85800"/>
          </a:xfrm>
          <a:ln w="19050">
            <a:solidFill>
              <a:schemeClr val="bg1"/>
            </a:solidFill>
          </a:ln>
        </p:spPr>
        <p:txBody>
          <a:bodyPr>
            <a:noAutofit/>
          </a:bodyPr>
          <a:lstStyle>
            <a:lvl1pPr marL="0" indent="228600" algn="l">
              <a:defRPr sz="2400" b="1" baseline="0">
                <a:solidFill>
                  <a:srgbClr val="DBDCDD"/>
                </a:solidFill>
              </a:defRPr>
            </a:lvl1pPr>
          </a:lstStyle>
          <a:p>
            <a:r>
              <a:rPr lang="en-US" dirty="0"/>
              <a:t>Click to edit Table of Contents </a:t>
            </a:r>
          </a:p>
        </p:txBody>
      </p:sp>
      <p:sp>
        <p:nvSpPr>
          <p:cNvPr id="5" name="Content Placeholder 2"/>
          <p:cNvSpPr>
            <a:spLocks noGrp="1"/>
          </p:cNvSpPr>
          <p:nvPr>
            <p:ph idx="1"/>
          </p:nvPr>
        </p:nvSpPr>
        <p:spPr>
          <a:xfrm>
            <a:off x="550397" y="1167454"/>
            <a:ext cx="5850403" cy="3513406"/>
          </a:xfrm>
          <a:noFill/>
          <a:ln w="19050" cmpd="sng">
            <a:solidFill>
              <a:schemeClr val="bg1"/>
            </a:solidFill>
          </a:ln>
        </p:spPr>
        <p:txBody>
          <a:bodyPr lIns="180000" tIns="180000" rIns="180000" bIns="180000"/>
          <a:lstStyle>
            <a:lvl1pPr>
              <a:lnSpc>
                <a:spcPct val="150000"/>
              </a:lnSpc>
              <a:defRPr sz="2400">
                <a:solidFill>
                  <a:srgbClr val="DBDCDD"/>
                </a:solidFill>
              </a:defRPr>
            </a:lvl1pPr>
            <a:lvl2pPr marL="742950" indent="-285750">
              <a:lnSpc>
                <a:spcPct val="150000"/>
              </a:lnSpc>
              <a:buFont typeface="Courier New"/>
              <a:buChar char="o"/>
              <a:defRPr sz="2200">
                <a:solidFill>
                  <a:srgbClr val="DBDCDD"/>
                </a:solidFill>
              </a:defRPr>
            </a:lvl2pPr>
            <a:lvl3pPr>
              <a:lnSpc>
                <a:spcPct val="150000"/>
              </a:lnSpc>
              <a:defRPr sz="2000">
                <a:solidFill>
                  <a:srgbClr val="DBDCDD"/>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815793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able of Content_alternativ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Table of content"/>
          <p:cNvSpPr>
            <a:spLocks noGrp="1"/>
          </p:cNvSpPr>
          <p:nvPr>
            <p:ph type="ctrTitle" hasCustomPrompt="1"/>
          </p:nvPr>
        </p:nvSpPr>
        <p:spPr>
          <a:xfrm>
            <a:off x="550397" y="481915"/>
            <a:ext cx="5850535" cy="698156"/>
          </a:xfrm>
          <a:ln w="19050">
            <a:solidFill>
              <a:srgbClr val="000054"/>
            </a:solidFill>
          </a:ln>
        </p:spPr>
        <p:txBody>
          <a:bodyPr>
            <a:noAutofit/>
          </a:bodyPr>
          <a:lstStyle>
            <a:lvl1pPr marL="228600" indent="0" algn="l">
              <a:tabLst/>
              <a:defRPr sz="2200" b="1" baseline="0">
                <a:solidFill>
                  <a:srgbClr val="000054"/>
                </a:solidFill>
              </a:defRPr>
            </a:lvl1pPr>
          </a:lstStyle>
          <a:p>
            <a:r>
              <a:rPr lang="en-US" dirty="0"/>
              <a:t>Click to edit Table of Contents</a:t>
            </a:r>
          </a:p>
        </p:txBody>
      </p:sp>
      <p:sp>
        <p:nvSpPr>
          <p:cNvPr id="5" name="Content Placeholder 2"/>
          <p:cNvSpPr>
            <a:spLocks noGrp="1"/>
          </p:cNvSpPr>
          <p:nvPr>
            <p:ph idx="1"/>
          </p:nvPr>
        </p:nvSpPr>
        <p:spPr>
          <a:xfrm>
            <a:off x="550397" y="1180332"/>
            <a:ext cx="5850403" cy="3513406"/>
          </a:xfrm>
          <a:noFill/>
          <a:ln w="19050" cmpd="sng">
            <a:solidFill>
              <a:srgbClr val="000054"/>
            </a:solidFill>
          </a:ln>
        </p:spPr>
        <p:txBody>
          <a:bodyPr lIns="180000" tIns="180000" rIns="180000" bIns="180000"/>
          <a:lstStyle>
            <a:lvl1pPr>
              <a:lnSpc>
                <a:spcPct val="150000"/>
              </a:lnSpc>
              <a:spcBef>
                <a:spcPts val="1000"/>
              </a:spcBef>
              <a:defRPr sz="2400">
                <a:solidFill>
                  <a:srgbClr val="000054"/>
                </a:solidFill>
              </a:defRPr>
            </a:lvl1pPr>
            <a:lvl2pPr marL="742950" indent="-285750">
              <a:lnSpc>
                <a:spcPct val="150000"/>
              </a:lnSpc>
              <a:spcBef>
                <a:spcPts val="1000"/>
              </a:spcBef>
              <a:buFont typeface="Courier New"/>
              <a:buChar char="o"/>
              <a:defRPr sz="2200">
                <a:solidFill>
                  <a:srgbClr val="000054"/>
                </a:solidFill>
              </a:defRPr>
            </a:lvl2pPr>
            <a:lvl3pPr>
              <a:lnSpc>
                <a:spcPct val="150000"/>
              </a:lnSpc>
              <a:spcBef>
                <a:spcPts val="1000"/>
              </a:spcBef>
              <a:defRPr sz="2000">
                <a:solidFill>
                  <a:srgbClr val="000054"/>
                </a:solidFill>
              </a:defRPr>
            </a:lvl3pPr>
            <a:lvl4pPr marL="1600200" indent="-228600">
              <a:buFont typeface="Courier New"/>
              <a:buChar char="o"/>
              <a:defRPr sz="2200"/>
            </a:lvl4pPr>
            <a:lvl5pPr>
              <a:defRPr sz="2200"/>
            </a:lvl5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07088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chemeClr val="bg1"/>
            </a:solidFill>
          </a:ln>
        </p:spPr>
        <p:txBody>
          <a:bodyPr lIns="180000" anchor="ctr">
            <a:normAutofit/>
          </a:bodyPr>
          <a:lstStyle>
            <a:lvl1pPr marL="115888" indent="0" algn="l">
              <a:lnSpc>
                <a:spcPct val="150000"/>
              </a:lnSpc>
              <a:spcBef>
                <a:spcPts val="0"/>
              </a:spcBef>
              <a:defRPr sz="3800" b="1" i="0" cap="none">
                <a:solidFill>
                  <a:srgbClr val="DBDCDD"/>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chemeClr val="bg1"/>
            </a:solidFill>
          </a:ln>
        </p:spPr>
        <p:txBody>
          <a:bodyPr anchor="t">
            <a:spAutoFit/>
          </a:bodyPr>
          <a:lstStyle>
            <a:lvl1pPr marL="111125" indent="0">
              <a:lnSpc>
                <a:spcPct val="150000"/>
              </a:lnSpc>
              <a:buNone/>
              <a:defRPr sz="2400">
                <a:solidFill>
                  <a:srgbClr val="DBDC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6B7A6BE-7A3D-1C4F-BEDA-C5431FB9FC0F}" type="slidenum">
              <a:rPr lang="en-US" smtClean="0"/>
              <a:pPr/>
              <a:t>‹#›</a:t>
            </a:fld>
            <a:endParaRPr lang="en-US" dirty="0"/>
          </a:p>
        </p:txBody>
      </p:sp>
      <p:sp>
        <p:nvSpPr>
          <p:cNvPr id="5" name="Rectangle 4">
            <a:extLst>
              <a:ext uri="{FF2B5EF4-FFF2-40B4-BE49-F238E27FC236}">
                <a16:creationId xmlns:a16="http://schemas.microsoft.com/office/drawing/2014/main" id="{05235E72-6E14-4AD8-BB2A-6EB72F4C8715}"/>
              </a:ext>
            </a:extLst>
          </p:cNvPr>
          <p:cNvSpPr/>
          <p:nvPr userDrawn="1"/>
        </p:nvSpPr>
        <p:spPr>
          <a:xfrm>
            <a:off x="0" y="1"/>
            <a:ext cx="9144000" cy="51435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23F18400-EDF3-4585-A430-243F78F2144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2331" y="4329266"/>
            <a:ext cx="1326397" cy="594137"/>
          </a:xfrm>
          <a:prstGeom prst="rect">
            <a:avLst/>
          </a:prstGeom>
        </p:spPr>
      </p:pic>
      <p:sp>
        <p:nvSpPr>
          <p:cNvPr id="8" name="Rectangle 21">
            <a:extLst>
              <a:ext uri="{FF2B5EF4-FFF2-40B4-BE49-F238E27FC236}">
                <a16:creationId xmlns:a16="http://schemas.microsoft.com/office/drawing/2014/main" id="{48923655-6400-46A7-9D0C-A063C86B28AF}"/>
              </a:ext>
            </a:extLst>
          </p:cNvPr>
          <p:cNvSpPr/>
          <p:nvPr userDrawn="1"/>
        </p:nvSpPr>
        <p:spPr>
          <a:xfrm rot="16200000" flipH="1">
            <a:off x="7069086" y="3262757"/>
            <a:ext cx="1288305"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12">
            <a:extLst>
              <a:ext uri="{FF2B5EF4-FFF2-40B4-BE49-F238E27FC236}">
                <a16:creationId xmlns:a16="http://schemas.microsoft.com/office/drawing/2014/main" id="{AF5823DA-0ACD-472A-859C-862420ADCDD4}"/>
              </a:ext>
            </a:extLst>
          </p:cNvPr>
          <p:cNvSpPr/>
          <p:nvPr userDrawn="1"/>
        </p:nvSpPr>
        <p:spPr>
          <a:xfrm rot="16200000" flipH="1">
            <a:off x="7101252" y="-624605"/>
            <a:ext cx="1231191"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TextBox 9">
            <a:extLst>
              <a:ext uri="{FF2B5EF4-FFF2-40B4-BE49-F238E27FC236}">
                <a16:creationId xmlns:a16="http://schemas.microsoft.com/office/drawing/2014/main" id="{0776D5BA-B7DF-4CFD-B3BE-DE2B3A28A1F5}"/>
              </a:ext>
            </a:extLst>
          </p:cNvPr>
          <p:cNvSpPr txBox="1"/>
          <p:nvPr userDrawn="1"/>
        </p:nvSpPr>
        <p:spPr>
          <a:xfrm>
            <a:off x="-421268" y="278780"/>
            <a:ext cx="184666"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1D7DD53-3DF7-4ED4-BDF6-16965C335FC6}"/>
              </a:ext>
            </a:extLst>
          </p:cNvPr>
          <p:cNvSpPr/>
          <p:nvPr userDrawn="1"/>
        </p:nvSpPr>
        <p:spPr>
          <a:xfrm>
            <a:off x="4432760" y="4911571"/>
            <a:ext cx="278705" cy="184666"/>
          </a:xfrm>
          <a:prstGeom prst="rect">
            <a:avLst/>
          </a:prstGeom>
        </p:spPr>
        <p:txBody>
          <a:bodyPr wrap="none">
            <a:spAutoFit/>
          </a:bodyPr>
          <a:lstStyle/>
          <a:p>
            <a:fld id="{9E4DEE52-25AF-7B49-B9FC-7562266B64DE}" type="slidenum">
              <a:rPr lang="en-US" sz="600" smtClean="0">
                <a:solidFill>
                  <a:srgbClr val="FFFFFF"/>
                </a:solidFill>
                <a:latin typeface="Arial"/>
                <a:cs typeface="Arial"/>
              </a:rPr>
              <a:pPr/>
              <a:t>‹#›</a:t>
            </a:fld>
            <a:endParaRPr lang="en-US" sz="6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133054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_alternativ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title="Section title"/>
          <p:cNvSpPr>
            <a:spLocks noGrp="1"/>
          </p:cNvSpPr>
          <p:nvPr>
            <p:ph type="title" hasCustomPrompt="1"/>
          </p:nvPr>
        </p:nvSpPr>
        <p:spPr>
          <a:xfrm>
            <a:off x="866275" y="1339734"/>
            <a:ext cx="6391175" cy="1249461"/>
          </a:xfrm>
          <a:noFill/>
          <a:ln w="19050">
            <a:solidFill>
              <a:srgbClr val="000054"/>
            </a:solidFill>
          </a:ln>
        </p:spPr>
        <p:txBody>
          <a:bodyPr lIns="180000" anchor="ctr">
            <a:normAutofit/>
          </a:bodyPr>
          <a:lstStyle>
            <a:lvl1pPr marL="115888" indent="0" algn="l">
              <a:lnSpc>
                <a:spcPct val="150000"/>
              </a:lnSpc>
              <a:spcBef>
                <a:spcPts val="0"/>
              </a:spcBef>
              <a:defRPr sz="3800" b="1" i="0" cap="none" baseline="0">
                <a:solidFill>
                  <a:srgbClr val="000054"/>
                </a:solidFill>
                <a:latin typeface="Arial"/>
                <a:cs typeface="Arial"/>
              </a:defRPr>
            </a:lvl1pPr>
          </a:lstStyle>
          <a:p>
            <a:r>
              <a:rPr lang="en-US" dirty="0"/>
              <a:t>Click to edit Section title</a:t>
            </a:r>
          </a:p>
        </p:txBody>
      </p:sp>
      <p:sp>
        <p:nvSpPr>
          <p:cNvPr id="3" name="Text Placeholder 2" title="Section subtitle"/>
          <p:cNvSpPr>
            <a:spLocks noGrp="1"/>
          </p:cNvSpPr>
          <p:nvPr>
            <p:ph type="body" idx="1"/>
          </p:nvPr>
        </p:nvSpPr>
        <p:spPr>
          <a:xfrm>
            <a:off x="866273" y="2589200"/>
            <a:ext cx="6391175" cy="917513"/>
          </a:xfrm>
          <a:noFill/>
          <a:ln w="19050">
            <a:solidFill>
              <a:srgbClr val="000054"/>
            </a:solidFill>
          </a:ln>
        </p:spPr>
        <p:txBody>
          <a:bodyPr anchor="t">
            <a:spAutoFit/>
          </a:bodyPr>
          <a:lstStyle>
            <a:lvl1pPr marL="111125" indent="0">
              <a:lnSpc>
                <a:spcPct val="150000"/>
              </a:lnSpc>
              <a:buNone/>
              <a:defRPr sz="2400">
                <a:solidFill>
                  <a:srgbClr val="00005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rgbClr val="000054"/>
                </a:solidFill>
              </a:defRPr>
            </a:lvl1pPr>
          </a:lstStyle>
          <a:p>
            <a:fld id="{66B7A6BE-7A3D-1C4F-BEDA-C5431FB9FC0F}" type="slidenum">
              <a:rPr lang="en-US" smtClean="0"/>
              <a:pPr/>
              <a:t>‹#›</a:t>
            </a:fld>
            <a:endParaRPr lang="en-US" dirty="0"/>
          </a:p>
        </p:txBody>
      </p:sp>
    </p:spTree>
    <p:custDataLst>
      <p:tags r:id="rId1"/>
    </p:custDataLst>
    <p:extLst>
      <p:ext uri="{BB962C8B-B14F-4D97-AF65-F5344CB8AC3E}">
        <p14:creationId xmlns:p14="http://schemas.microsoft.com/office/powerpoint/2010/main" val="220032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1157" y="1200151"/>
            <a:ext cx="8229600" cy="3394472"/>
          </a:xfrm>
          <a:prstGeom prst="rect">
            <a:avLst/>
          </a:prstGeom>
        </p:spPr>
        <p:txBody>
          <a:bodyPr vert="horz" wrap="square" lIns="180000" tIns="180000" rIns="180000" bIns="180000" rtlCol="0">
            <a:noAutofit/>
          </a:bodyPr>
          <a:lstStyle/>
          <a:p>
            <a:pPr lvl="0"/>
            <a:r>
              <a:rPr lang="en-AU" dirty="0"/>
              <a:t>Click to edit Master text styles</a:t>
            </a:r>
          </a:p>
          <a:p>
            <a:pPr lvl="1"/>
            <a:r>
              <a:rPr lang="en-AU" dirty="0"/>
              <a:t>Second level</a:t>
            </a:r>
          </a:p>
          <a:p>
            <a:pPr lvl="2"/>
            <a:r>
              <a:rPr lang="en-AU" dirty="0"/>
              <a:t>Third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16161"/>
                </a:solidFill>
                <a:latin typeface="Arial"/>
                <a:cs typeface="Arial"/>
              </a:defRPr>
            </a:lvl1pPr>
          </a:lstStyle>
          <a:p>
            <a:fld id="{66B7A6BE-7A3D-1C4F-BEDA-C5431FB9FC0F}" type="slidenum">
              <a:rPr lang="en-US" smtClean="0"/>
              <a:pPr/>
              <a:t>‹#›</a:t>
            </a:fld>
            <a:endParaRPr lang="en-US"/>
          </a:p>
        </p:txBody>
      </p:sp>
    </p:spTree>
    <p:custDataLst>
      <p:tags r:id="rId22"/>
    </p:custDataLst>
    <p:extLst>
      <p:ext uri="{BB962C8B-B14F-4D97-AF65-F5344CB8AC3E}">
        <p14:creationId xmlns:p14="http://schemas.microsoft.com/office/powerpoint/2010/main" val="640485825"/>
      </p:ext>
    </p:extLst>
  </p:cSld>
  <p:clrMap bg1="lt1" tx1="dk1" bg2="lt2" tx2="dk2" accent1="accent1" accent2="accent2" accent3="accent3" accent4="accent4" accent5="accent5" accent6="accent6" hlink="hlink" folHlink="folHlink"/>
  <p:sldLayoutIdLst>
    <p:sldLayoutId id="2147483713" r:id="rId1"/>
    <p:sldLayoutId id="2147483721" r:id="rId2"/>
    <p:sldLayoutId id="2147483707" r:id="rId3"/>
    <p:sldLayoutId id="2147483708" r:id="rId4"/>
    <p:sldLayoutId id="2147483714" r:id="rId5"/>
    <p:sldLayoutId id="2147483709" r:id="rId6"/>
    <p:sldLayoutId id="2147483710" r:id="rId7"/>
    <p:sldLayoutId id="2147483711" r:id="rId8"/>
    <p:sldLayoutId id="2147483712" r:id="rId9"/>
    <p:sldLayoutId id="2147483715" r:id="rId10"/>
    <p:sldLayoutId id="2147483716" r:id="rId11"/>
    <p:sldLayoutId id="2147483717" r:id="rId12"/>
    <p:sldLayoutId id="2147483718" r:id="rId13"/>
    <p:sldLayoutId id="2147483719" r:id="rId14"/>
    <p:sldLayoutId id="2147483720" r:id="rId15"/>
    <p:sldLayoutId id="2147483690" r:id="rId16"/>
    <p:sldLayoutId id="2147483650" r:id="rId17"/>
    <p:sldLayoutId id="2147483652" r:id="rId18"/>
    <p:sldLayoutId id="2147483672" r:id="rId19"/>
    <p:sldLayoutId id="2147483654" r:id="rId20"/>
  </p:sldLayoutIdLst>
  <p:hf hdr="0" ftr="0" dt="0"/>
  <p:txStyles>
    <p:titleStyle>
      <a:lvl1pPr algn="l" defTabSz="457200" rtl="0" eaLnBrk="1" latinLnBrk="0" hangingPunct="1">
        <a:spcBef>
          <a:spcPct val="0"/>
        </a:spcBef>
        <a:buNone/>
        <a:defRPr sz="3600" b="1" i="0" kern="1200">
          <a:solidFill>
            <a:srgbClr val="000054"/>
          </a:solidFill>
          <a:latin typeface="Arial"/>
          <a:ea typeface="+mj-ea"/>
          <a:cs typeface="Arial"/>
        </a:defRPr>
      </a:lvl1pPr>
    </p:titleStyle>
    <p:bodyStyle>
      <a:lvl1pPr marL="342900" indent="-342900" algn="l" defTabSz="457200" rtl="0" eaLnBrk="1" latinLnBrk="0" hangingPunct="1">
        <a:lnSpc>
          <a:spcPct val="150000"/>
        </a:lnSpc>
        <a:spcBef>
          <a:spcPts val="1800"/>
        </a:spcBef>
        <a:buClr>
          <a:srgbClr val="A60C0C"/>
        </a:buClr>
        <a:buFont typeface="Arial"/>
        <a:buChar char="•"/>
        <a:defRPr sz="2400" kern="1200">
          <a:solidFill>
            <a:srgbClr val="000054"/>
          </a:solidFill>
          <a:latin typeface="Arial"/>
          <a:ea typeface="+mn-ea"/>
          <a:cs typeface="Arial"/>
        </a:defRPr>
      </a:lvl1pPr>
      <a:lvl2pPr marL="742950" indent="-285750" algn="l" defTabSz="457200" rtl="0" eaLnBrk="1" latinLnBrk="0" hangingPunct="1">
        <a:lnSpc>
          <a:spcPct val="150000"/>
        </a:lnSpc>
        <a:spcBef>
          <a:spcPts val="1800"/>
        </a:spcBef>
        <a:buClr>
          <a:srgbClr val="A60C0C"/>
        </a:buClr>
        <a:buFont typeface="Courier New"/>
        <a:buChar char="o"/>
        <a:defRPr sz="2200" kern="1200">
          <a:solidFill>
            <a:srgbClr val="000054"/>
          </a:solidFill>
          <a:latin typeface="Arial"/>
          <a:ea typeface="+mn-ea"/>
          <a:cs typeface="Arial"/>
        </a:defRPr>
      </a:lvl2pPr>
      <a:lvl3pPr marL="1143000" indent="-228600" algn="l" defTabSz="457200" rtl="0" eaLnBrk="1" latinLnBrk="0" hangingPunct="1">
        <a:lnSpc>
          <a:spcPct val="150000"/>
        </a:lnSpc>
        <a:spcBef>
          <a:spcPts val="1800"/>
        </a:spcBef>
        <a:buClr>
          <a:srgbClr val="A60C0C"/>
        </a:buClr>
        <a:buFont typeface="Arial"/>
        <a:buChar char="•"/>
        <a:defRPr sz="2000" kern="1200">
          <a:solidFill>
            <a:srgbClr val="000054"/>
          </a:solidFill>
          <a:latin typeface="Arial"/>
          <a:ea typeface="+mn-ea"/>
          <a:cs typeface="Arial"/>
        </a:defRPr>
      </a:lvl3pPr>
      <a:lvl4pPr marL="1600200" indent="-228600" algn="l" defTabSz="457200" rtl="0" eaLnBrk="1" latinLnBrk="0" hangingPunct="1">
        <a:lnSpc>
          <a:spcPct val="150000"/>
        </a:lnSpc>
        <a:spcBef>
          <a:spcPct val="20000"/>
        </a:spcBef>
        <a:buClr>
          <a:srgbClr val="A60C0C"/>
        </a:buClr>
        <a:buFont typeface="Courier New"/>
        <a:buChar char="o"/>
        <a:defRPr sz="2200" kern="1200">
          <a:solidFill>
            <a:srgbClr val="333333"/>
          </a:solidFill>
          <a:latin typeface="Arial"/>
          <a:ea typeface="+mn-ea"/>
          <a:cs typeface="Arial"/>
        </a:defRPr>
      </a:lvl4pPr>
      <a:lvl5pPr marL="2057400" indent="-228600" algn="l" defTabSz="457200" rtl="0" eaLnBrk="1" latinLnBrk="0" hangingPunct="1">
        <a:lnSpc>
          <a:spcPct val="150000"/>
        </a:lnSpc>
        <a:spcBef>
          <a:spcPct val="20000"/>
        </a:spcBef>
        <a:buClr>
          <a:srgbClr val="A60C0C"/>
        </a:buClr>
        <a:buFont typeface="Arial"/>
        <a:buChar char="»"/>
        <a:defRPr sz="22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visualgo.net/bn/sortin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visualgo.net/bn/sorting"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www.youtube.com/watch?v=zSQS3ypnJok" TargetMode="External"/><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U9Z9HoCY70o"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7764" y="1719903"/>
            <a:ext cx="6578600" cy="1145165"/>
          </a:xfrm>
        </p:spPr>
        <p:txBody>
          <a:bodyPr>
            <a:normAutofit/>
          </a:bodyPr>
          <a:lstStyle/>
          <a:p>
            <a:r>
              <a:rPr lang="en-US" dirty="0"/>
              <a:t>Brute Force</a:t>
            </a:r>
          </a:p>
        </p:txBody>
      </p:sp>
      <p:sp>
        <p:nvSpPr>
          <p:cNvPr id="4" name="Subtitle 2"/>
          <p:cNvSpPr txBox="1">
            <a:spLocks/>
          </p:cNvSpPr>
          <p:nvPr/>
        </p:nvSpPr>
        <p:spPr>
          <a:xfrm>
            <a:off x="685800" y="4216989"/>
            <a:ext cx="2498493" cy="64456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000" dirty="0"/>
          </a:p>
        </p:txBody>
      </p:sp>
    </p:spTree>
    <p:extLst>
      <p:ext uri="{BB962C8B-B14F-4D97-AF65-F5344CB8AC3E}">
        <p14:creationId xmlns:p14="http://schemas.microsoft.com/office/powerpoint/2010/main" val="419136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C4A6C-6AB8-2E45-90ED-BC0C961B66F3}"/>
              </a:ext>
            </a:extLst>
          </p:cNvPr>
          <p:cNvSpPr>
            <a:spLocks noGrp="1"/>
          </p:cNvSpPr>
          <p:nvPr>
            <p:ph idx="1"/>
          </p:nvPr>
        </p:nvSpPr>
        <p:spPr/>
        <p:txBody>
          <a:bodyPr/>
          <a:lstStyle/>
          <a:p>
            <a:pPr>
              <a:spcBef>
                <a:spcPts val="0"/>
              </a:spcBef>
            </a:pPr>
            <a:r>
              <a:rPr lang="en-US" sz="1600" dirty="0"/>
              <a:t>A process that organizes a collection of data into either ascending or descending order</a:t>
            </a:r>
          </a:p>
          <a:p>
            <a:pPr lvl="1">
              <a:spcBef>
                <a:spcPts val="0"/>
              </a:spcBef>
            </a:pPr>
            <a:r>
              <a:rPr lang="en-US" sz="1400" dirty="0"/>
              <a:t>An internal sort requires that the collection of data fits entirely in the computer’s main memory</a:t>
            </a:r>
          </a:p>
          <a:p>
            <a:pPr lvl="1">
              <a:spcBef>
                <a:spcPts val="0"/>
              </a:spcBef>
            </a:pPr>
            <a:r>
              <a:rPr lang="en-US" sz="1400" dirty="0"/>
              <a:t>We use external sort when the data cannot fit in the computer’s main memory all at once</a:t>
            </a:r>
          </a:p>
          <a:p>
            <a:pPr lvl="1">
              <a:spcBef>
                <a:spcPts val="0"/>
              </a:spcBef>
            </a:pPr>
            <a:r>
              <a:rPr lang="en-US" sz="1400" dirty="0"/>
              <a:t>We will analyze only internal sorting algorithms</a:t>
            </a:r>
          </a:p>
          <a:p>
            <a:pPr>
              <a:spcBef>
                <a:spcPts val="0"/>
              </a:spcBef>
            </a:pPr>
            <a:r>
              <a:rPr lang="en-US" sz="1600" dirty="0"/>
              <a:t>Computer output is generally arranged in some sorted order so that it can be interpreted.</a:t>
            </a:r>
          </a:p>
          <a:p>
            <a:pPr>
              <a:spcBef>
                <a:spcPts val="0"/>
              </a:spcBef>
            </a:pPr>
            <a:r>
              <a:rPr lang="en-US" sz="1600" dirty="0"/>
              <a:t>An initial sort of the data can significantly enhance the performance of an algorithm.</a:t>
            </a:r>
          </a:p>
          <a:p>
            <a:pPr>
              <a:spcBef>
                <a:spcPts val="0"/>
              </a:spcBef>
            </a:pPr>
            <a:r>
              <a:rPr lang="en-US" sz="1600" dirty="0"/>
              <a:t>Majority of programming projects use a sort somewhere, and in many cases, the sorting cost determines the running time</a:t>
            </a:r>
          </a:p>
          <a:p>
            <a:pPr>
              <a:spcBef>
                <a:spcPts val="0"/>
              </a:spcBef>
            </a:pPr>
            <a:r>
              <a:rPr lang="en-US" sz="1600" dirty="0"/>
              <a:t>A comparison-based sorting algorithm makes ordering decisions only on the basis of comparisons</a:t>
            </a:r>
          </a:p>
          <a:p>
            <a:endParaRPr lang="en-US" sz="1500" dirty="0"/>
          </a:p>
          <a:p>
            <a:endParaRPr lang="en-US" sz="1500" dirty="0"/>
          </a:p>
        </p:txBody>
      </p:sp>
      <p:sp>
        <p:nvSpPr>
          <p:cNvPr id="4" name="Title 3">
            <a:extLst>
              <a:ext uri="{FF2B5EF4-FFF2-40B4-BE49-F238E27FC236}">
                <a16:creationId xmlns:a16="http://schemas.microsoft.com/office/drawing/2014/main" id="{385F3378-5B47-0042-9108-58BDECB43963}"/>
              </a:ext>
            </a:extLst>
          </p:cNvPr>
          <p:cNvSpPr>
            <a:spLocks noGrp="1"/>
          </p:cNvSpPr>
          <p:nvPr>
            <p:ph type="title"/>
          </p:nvPr>
        </p:nvSpPr>
        <p:spPr/>
        <p:txBody>
          <a:bodyPr/>
          <a:lstStyle/>
          <a:p>
            <a:r>
              <a:rPr lang="en-US" dirty="0"/>
              <a:t>Sorting - Details</a:t>
            </a:r>
          </a:p>
        </p:txBody>
      </p:sp>
      <p:sp>
        <p:nvSpPr>
          <p:cNvPr id="2" name="Slide Number Placeholder 1">
            <a:extLst>
              <a:ext uri="{FF2B5EF4-FFF2-40B4-BE49-F238E27FC236}">
                <a16:creationId xmlns:a16="http://schemas.microsoft.com/office/drawing/2014/main" id="{0DF56BF5-FD3F-487E-B23C-DB728B6E3FDE}"/>
              </a:ext>
            </a:extLst>
          </p:cNvPr>
          <p:cNvSpPr>
            <a:spLocks noGrp="1"/>
          </p:cNvSpPr>
          <p:nvPr>
            <p:ph type="sldNum" sz="quarter" idx="12"/>
          </p:nvPr>
        </p:nvSpPr>
        <p:spPr/>
        <p:txBody>
          <a:bodyPr/>
          <a:lstStyle/>
          <a:p>
            <a:fld id="{66B7A6BE-7A3D-1C4F-BEDA-C5431FB9FC0F}" type="slidenum">
              <a:rPr lang="en-US" smtClean="0"/>
              <a:pPr/>
              <a:t>10</a:t>
            </a:fld>
            <a:endParaRPr lang="en-US" dirty="0"/>
          </a:p>
        </p:txBody>
      </p:sp>
    </p:spTree>
    <p:extLst>
      <p:ext uri="{BB962C8B-B14F-4D97-AF65-F5344CB8AC3E}">
        <p14:creationId xmlns:p14="http://schemas.microsoft.com/office/powerpoint/2010/main" val="42256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body" idx="1"/>
          </p:nvPr>
        </p:nvSpPr>
        <p:spPr/>
        <p:txBody>
          <a:bodyPr/>
          <a:lstStyle/>
          <a:p>
            <a:pPr eaLnBrk="1" hangingPunct="1">
              <a:lnSpc>
                <a:spcPct val="90000"/>
              </a:lnSpc>
            </a:pPr>
            <a:r>
              <a:rPr lang="en-US" altLang="en-US" sz="2000" dirty="0">
                <a:effectLst/>
              </a:rPr>
              <a:t>There are many sorting algorithms, such as:</a:t>
            </a:r>
          </a:p>
          <a:p>
            <a:pPr lvl="1" eaLnBrk="1" hangingPunct="1">
              <a:lnSpc>
                <a:spcPct val="90000"/>
              </a:lnSpc>
            </a:pPr>
            <a:r>
              <a:rPr lang="en-US" altLang="en-US" sz="2000" dirty="0">
                <a:effectLst/>
              </a:rPr>
              <a:t>Selection Sort </a:t>
            </a:r>
          </a:p>
          <a:p>
            <a:pPr lvl="1" eaLnBrk="1" hangingPunct="1">
              <a:lnSpc>
                <a:spcPct val="90000"/>
              </a:lnSpc>
            </a:pPr>
            <a:r>
              <a:rPr lang="en-US" altLang="en-US" sz="2000" dirty="0">
                <a:effectLst/>
              </a:rPr>
              <a:t>Insertion Sort</a:t>
            </a:r>
          </a:p>
          <a:p>
            <a:pPr lvl="1" eaLnBrk="1" hangingPunct="1">
              <a:lnSpc>
                <a:spcPct val="90000"/>
              </a:lnSpc>
            </a:pPr>
            <a:r>
              <a:rPr lang="en-US" altLang="en-US" sz="2000" dirty="0">
                <a:effectLst/>
              </a:rPr>
              <a:t>Bubble Sort</a:t>
            </a:r>
          </a:p>
          <a:p>
            <a:pPr lvl="1" eaLnBrk="1" hangingPunct="1">
              <a:lnSpc>
                <a:spcPct val="90000"/>
              </a:lnSpc>
            </a:pPr>
            <a:r>
              <a:rPr lang="en-US" altLang="en-US" sz="2000" dirty="0">
                <a:effectLst/>
              </a:rPr>
              <a:t>Merge Sort</a:t>
            </a:r>
          </a:p>
          <a:p>
            <a:pPr lvl="1" eaLnBrk="1" hangingPunct="1">
              <a:lnSpc>
                <a:spcPct val="90000"/>
              </a:lnSpc>
            </a:pPr>
            <a:r>
              <a:rPr lang="en-US" altLang="en-US" sz="2000" dirty="0">
                <a:effectLst/>
              </a:rPr>
              <a:t>Quick Sort</a:t>
            </a:r>
          </a:p>
          <a:p>
            <a:pPr eaLnBrk="1" hangingPunct="1">
              <a:lnSpc>
                <a:spcPct val="90000"/>
              </a:lnSpc>
            </a:pPr>
            <a:r>
              <a:rPr lang="en-US" altLang="en-US" sz="2000" dirty="0">
                <a:effectLst/>
              </a:rPr>
              <a:t>The first three are the foundations for faster and more efficient algorithms</a:t>
            </a:r>
          </a:p>
        </p:txBody>
      </p:sp>
      <p:sp>
        <p:nvSpPr>
          <p:cNvPr id="9219" name="Rectangle 2"/>
          <p:cNvSpPr>
            <a:spLocks noGrp="1" noChangeArrowheads="1"/>
          </p:cNvSpPr>
          <p:nvPr>
            <p:ph type="title"/>
          </p:nvPr>
        </p:nvSpPr>
        <p:spPr/>
        <p:txBody>
          <a:bodyPr/>
          <a:lstStyle/>
          <a:p>
            <a:pPr eaLnBrk="1" hangingPunct="1"/>
            <a:r>
              <a:rPr lang="en-US" altLang="en-US"/>
              <a:t>Sorting Algorithms</a:t>
            </a:r>
          </a:p>
        </p:txBody>
      </p:sp>
      <p:sp>
        <p:nvSpPr>
          <p:cNvPr id="2" name="Slide Number Placeholder 1">
            <a:extLst>
              <a:ext uri="{FF2B5EF4-FFF2-40B4-BE49-F238E27FC236}">
                <a16:creationId xmlns:a16="http://schemas.microsoft.com/office/drawing/2014/main" id="{A0672A93-909C-49B7-A7E8-4BA4C545EE7D}"/>
              </a:ext>
            </a:extLst>
          </p:cNvPr>
          <p:cNvSpPr>
            <a:spLocks noGrp="1"/>
          </p:cNvSpPr>
          <p:nvPr>
            <p:ph type="sldNum" sz="quarter" idx="12"/>
          </p:nvPr>
        </p:nvSpPr>
        <p:spPr/>
        <p:txBody>
          <a:bodyPr/>
          <a:lstStyle/>
          <a:p>
            <a:fld id="{66B7A6BE-7A3D-1C4F-BEDA-C5431FB9FC0F}" type="slidenum">
              <a:rPr lang="en-US" smtClean="0"/>
              <a:pPr/>
              <a:t>11</a:t>
            </a:fld>
            <a:endParaRPr lang="en-US" dirty="0"/>
          </a:p>
        </p:txBody>
      </p:sp>
    </p:spTree>
    <p:extLst>
      <p:ext uri="{BB962C8B-B14F-4D97-AF65-F5344CB8AC3E}">
        <p14:creationId xmlns:p14="http://schemas.microsoft.com/office/powerpoint/2010/main" val="18064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2DB01E-4081-417A-BD6B-BF2A6BF2E7CE}"/>
              </a:ext>
            </a:extLst>
          </p:cNvPr>
          <p:cNvSpPr>
            <a:spLocks noGrp="1"/>
          </p:cNvSpPr>
          <p:nvPr>
            <p:ph idx="1"/>
          </p:nvPr>
        </p:nvSpPr>
        <p:spPr/>
        <p:txBody>
          <a:bodyPr>
            <a:normAutofit lnSpcReduction="10000"/>
          </a:bodyPr>
          <a:lstStyle/>
          <a:p>
            <a:pPr marL="0" indent="0">
              <a:lnSpc>
                <a:spcPct val="110000"/>
              </a:lnSpc>
              <a:spcBef>
                <a:spcPts val="600"/>
              </a:spcBef>
              <a:buNone/>
            </a:pPr>
            <a:r>
              <a:rPr lang="en-GB" b="1" dirty="0">
                <a:latin typeface="Arial" panose="020B0604020202020204" pitchFamily="34" charset="0"/>
                <a:cs typeface="Arial" panose="020B0604020202020204" pitchFamily="34" charset="0"/>
              </a:rPr>
              <a:t>Selection Sort</a:t>
            </a:r>
            <a:r>
              <a:rPr lang="en-GB" dirty="0">
                <a:latin typeface="Arial" panose="020B0604020202020204" pitchFamily="34" charset="0"/>
                <a:cs typeface="Arial" panose="020B0604020202020204" pitchFamily="34" charset="0"/>
              </a:rPr>
              <a:t> is a Brute Force solution to the sorting problem.</a:t>
            </a:r>
          </a:p>
          <a:p>
            <a:pPr marL="457200" indent="-457200">
              <a:lnSpc>
                <a:spcPct val="110000"/>
              </a:lnSpc>
              <a:spcBef>
                <a:spcPts val="600"/>
              </a:spcBef>
              <a:buFont typeface="+mj-lt"/>
              <a:buAutoNum type="arabicPeriod"/>
            </a:pPr>
            <a:r>
              <a:rPr lang="en-GB" spc="-10" dirty="0">
                <a:latin typeface="Arial" panose="020B0604020202020204" pitchFamily="34" charset="0"/>
                <a:cs typeface="Arial" panose="020B0604020202020204" pitchFamily="34" charset="0"/>
              </a:rPr>
              <a:t>Scan </a:t>
            </a:r>
            <a:r>
              <a:rPr lang="en-GB" spc="-5" dirty="0">
                <a:latin typeface="Arial" panose="020B0604020202020204" pitchFamily="34" charset="0"/>
                <a:cs typeface="Arial" panose="020B0604020202020204" pitchFamily="34" charset="0"/>
              </a:rPr>
              <a:t>all </a:t>
            </a:r>
            <a:r>
              <a:rPr lang="en-GB" i="1" spc="-10" dirty="0">
                <a:latin typeface="Arial" panose="020B0604020202020204" pitchFamily="34" charset="0"/>
                <a:cs typeface="Arial" panose="020B0604020202020204" pitchFamily="34" charset="0"/>
              </a:rPr>
              <a:t>n </a:t>
            </a:r>
            <a:r>
              <a:rPr lang="en-GB" spc="-5" dirty="0">
                <a:latin typeface="Arial" panose="020B0604020202020204" pitchFamily="34" charset="0"/>
                <a:cs typeface="Arial" panose="020B0604020202020204" pitchFamily="34" charset="0"/>
              </a:rPr>
              <a:t>elements of the </a:t>
            </a:r>
            <a:r>
              <a:rPr lang="en-GB" spc="-15" dirty="0">
                <a:latin typeface="Arial" panose="020B0604020202020204" pitchFamily="34" charset="0"/>
                <a:cs typeface="Arial" panose="020B0604020202020204" pitchFamily="34" charset="0"/>
              </a:rPr>
              <a:t>array </a:t>
            </a:r>
            <a:r>
              <a:rPr lang="en-GB" spc="-5" dirty="0">
                <a:latin typeface="Arial" panose="020B0604020202020204" pitchFamily="34" charset="0"/>
                <a:cs typeface="Arial" panose="020B0604020202020204" pitchFamily="34" charset="0"/>
              </a:rPr>
              <a:t>to find the </a:t>
            </a:r>
            <a:r>
              <a:rPr lang="en-GB" b="1" i="1" spc="-5" dirty="0">
                <a:solidFill>
                  <a:srgbClr val="C00000"/>
                </a:solidFill>
                <a:latin typeface="Arial" panose="020B0604020202020204" pitchFamily="34" charset="0"/>
                <a:cs typeface="Arial" panose="020B0604020202020204" pitchFamily="34" charset="0"/>
              </a:rPr>
              <a:t>smallest</a:t>
            </a:r>
            <a:r>
              <a:rPr lang="en-GB" b="1" spc="-5" dirty="0">
                <a:latin typeface="Arial" panose="020B0604020202020204" pitchFamily="34" charset="0"/>
                <a:cs typeface="Arial" panose="020B0604020202020204" pitchFamily="34" charset="0"/>
              </a:rPr>
              <a:t> </a:t>
            </a:r>
            <a:r>
              <a:rPr lang="en-GB" b="1" i="1" spc="-5" dirty="0">
                <a:solidFill>
                  <a:srgbClr val="C00000"/>
                </a:solidFill>
                <a:latin typeface="Arial" panose="020B0604020202020204" pitchFamily="34" charset="0"/>
                <a:cs typeface="Arial" panose="020B0604020202020204" pitchFamily="34" charset="0"/>
              </a:rPr>
              <a:t>element</a:t>
            </a:r>
            <a:r>
              <a:rPr lang="en-GB" spc="-5" dirty="0">
                <a:latin typeface="Arial" panose="020B0604020202020204" pitchFamily="34" charset="0"/>
                <a:cs typeface="Arial" panose="020B0604020202020204" pitchFamily="34" charset="0"/>
              </a:rPr>
              <a:t>,</a:t>
            </a:r>
            <a:r>
              <a:rPr lang="en-GB" spc="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 </a:t>
            </a:r>
            <a:r>
              <a:rPr lang="en-GB" b="1" i="1" spc="-20" dirty="0">
                <a:solidFill>
                  <a:srgbClr val="C00000"/>
                </a:solidFill>
                <a:latin typeface="Arial" panose="020B0604020202020204" pitchFamily="34" charset="0"/>
                <a:cs typeface="Arial" panose="020B0604020202020204" pitchFamily="34" charset="0"/>
              </a:rPr>
              <a:t>swap</a:t>
            </a:r>
            <a:r>
              <a:rPr lang="en-GB" i="1" spc="-2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it with the </a:t>
            </a:r>
            <a:r>
              <a:rPr lang="en-GB" b="1" i="1" spc="-5" dirty="0">
                <a:solidFill>
                  <a:srgbClr val="C00000"/>
                </a:solidFill>
                <a:latin typeface="Arial" panose="020B0604020202020204" pitchFamily="34" charset="0"/>
                <a:cs typeface="Arial" panose="020B0604020202020204" pitchFamily="34" charset="0"/>
              </a:rPr>
              <a:t>first</a:t>
            </a:r>
            <a:r>
              <a:rPr lang="en-GB" b="1" i="1" dirty="0">
                <a:solidFill>
                  <a:srgbClr val="C00000"/>
                </a:solidFill>
                <a:latin typeface="Arial" panose="020B0604020202020204" pitchFamily="34" charset="0"/>
                <a:cs typeface="Arial" panose="020B0604020202020204" pitchFamily="34" charset="0"/>
              </a:rPr>
              <a:t> </a:t>
            </a:r>
            <a:r>
              <a:rPr lang="en-GB" b="1" i="1" spc="-5" dirty="0">
                <a:solidFill>
                  <a:srgbClr val="C00000"/>
                </a:solidFill>
                <a:latin typeface="Arial" panose="020B0604020202020204" pitchFamily="34" charset="0"/>
                <a:cs typeface="Arial" panose="020B0604020202020204" pitchFamily="34" charset="0"/>
              </a:rPr>
              <a:t>element</a:t>
            </a:r>
            <a:r>
              <a:rPr lang="en-GB" spc="-5" dirty="0">
                <a:latin typeface="Arial" panose="020B0604020202020204" pitchFamily="34" charset="0"/>
                <a:cs typeface="Arial" panose="020B0604020202020204" pitchFamily="34" charset="0"/>
              </a:rPr>
              <a:t>.</a:t>
            </a:r>
          </a:p>
          <a:p>
            <a:pPr marL="457200" indent="-457200">
              <a:lnSpc>
                <a:spcPct val="110000"/>
              </a:lnSpc>
              <a:spcBef>
                <a:spcPts val="600"/>
              </a:spcBef>
              <a:buFont typeface="+mj-lt"/>
              <a:buAutoNum type="arabicPeriod"/>
            </a:pPr>
            <a:r>
              <a:rPr lang="en-GB" dirty="0">
                <a:latin typeface="Arial" panose="020B0604020202020204" pitchFamily="34" charset="0"/>
                <a:cs typeface="Arial" panose="020B0604020202020204" pitchFamily="34" charset="0"/>
              </a:rPr>
              <a:t>Starting </a:t>
            </a:r>
            <a:r>
              <a:rPr lang="en-GB" spc="-5" dirty="0">
                <a:latin typeface="Arial" panose="020B0604020202020204" pitchFamily="34" charset="0"/>
                <a:cs typeface="Arial" panose="020B0604020202020204" pitchFamily="34" charset="0"/>
              </a:rPr>
              <a:t>with the </a:t>
            </a:r>
            <a:r>
              <a:rPr lang="en-GB" b="1" i="1" spc="-5" dirty="0">
                <a:solidFill>
                  <a:srgbClr val="C00000"/>
                </a:solidFill>
                <a:latin typeface="Arial" panose="020B0604020202020204" pitchFamily="34" charset="0"/>
                <a:cs typeface="Arial" panose="020B0604020202020204" pitchFamily="34" charset="0"/>
              </a:rPr>
              <a:t>second element</a:t>
            </a:r>
            <a:r>
              <a:rPr lang="en-GB" spc="-5" dirty="0">
                <a:latin typeface="Arial" panose="020B0604020202020204" pitchFamily="34" charset="0"/>
                <a:cs typeface="Arial" panose="020B0604020202020204" pitchFamily="34" charset="0"/>
              </a:rPr>
              <a:t>, scan the remaining </a:t>
            </a:r>
            <a:r>
              <a:rPr lang="en-GB" i="1" spc="-10" dirty="0">
                <a:latin typeface="Arial" panose="020B0604020202020204" pitchFamily="34" charset="0"/>
                <a:cs typeface="Arial" panose="020B0604020202020204" pitchFamily="34" charset="0"/>
              </a:rPr>
              <a:t>n</a:t>
            </a:r>
            <a:r>
              <a:rPr lang="en-GB" i="1" spc="-114" dirty="0">
                <a:latin typeface="Arial" panose="020B0604020202020204" pitchFamily="34" charset="0"/>
                <a:cs typeface="Arial" panose="020B0604020202020204" pitchFamily="34" charset="0"/>
              </a:rPr>
              <a:t> </a:t>
            </a:r>
            <a:r>
              <a:rPr lang="en-GB" spc="-254" dirty="0">
                <a:latin typeface="Arial" panose="020B0604020202020204" pitchFamily="34" charset="0"/>
                <a:cs typeface="Arial" panose="020B0604020202020204" pitchFamily="34" charset="0"/>
              </a:rPr>
              <a:t>−</a:t>
            </a:r>
            <a:r>
              <a:rPr lang="en-GB" spc="-10" dirty="0">
                <a:latin typeface="Arial" panose="020B0604020202020204" pitchFamily="34" charset="0"/>
                <a:cs typeface="Arial" panose="020B0604020202020204" pitchFamily="34" charset="0"/>
              </a:rPr>
              <a:t> 1 </a:t>
            </a:r>
            <a:r>
              <a:rPr lang="en-GB" spc="-5" dirty="0">
                <a:latin typeface="Arial" panose="020B0604020202020204" pitchFamily="34" charset="0"/>
                <a:cs typeface="Arial" panose="020B0604020202020204" pitchFamily="34" charset="0"/>
              </a:rPr>
              <a:t>elements to find the smallest</a:t>
            </a:r>
            <a:r>
              <a:rPr lang="en-GB" b="1" spc="-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element </a:t>
            </a:r>
            <a:r>
              <a:rPr lang="en-GB" spc="-10" dirty="0">
                <a:latin typeface="Arial" panose="020B0604020202020204" pitchFamily="34" charset="0"/>
                <a:cs typeface="Arial" panose="020B0604020202020204" pitchFamily="34" charset="0"/>
              </a:rPr>
              <a:t>and </a:t>
            </a:r>
            <a:r>
              <a:rPr lang="en-GB" spc="-20" dirty="0">
                <a:latin typeface="Arial" panose="020B0604020202020204" pitchFamily="34" charset="0"/>
                <a:cs typeface="Arial" panose="020B0604020202020204" pitchFamily="34" charset="0"/>
              </a:rPr>
              <a:t>swap</a:t>
            </a:r>
            <a:r>
              <a:rPr lang="en-GB" i="1" spc="-2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it with the element in the second</a:t>
            </a:r>
            <a:r>
              <a:rPr lang="en-GB"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position.</a:t>
            </a:r>
          </a:p>
          <a:p>
            <a:pPr marL="457200" indent="-457200">
              <a:lnSpc>
                <a:spcPct val="110000"/>
              </a:lnSpc>
              <a:spcBef>
                <a:spcPts val="600"/>
              </a:spcBef>
              <a:buFont typeface="+mj-lt"/>
              <a:buAutoNum type="arabicPeriod"/>
            </a:pPr>
            <a:r>
              <a:rPr lang="en-GB" spc="-20" dirty="0">
                <a:latin typeface="Arial" panose="020B0604020202020204" pitchFamily="34" charset="0"/>
                <a:cs typeface="Arial" panose="020B0604020202020204" pitchFamily="34" charset="0"/>
              </a:rPr>
              <a:t>Generally, </a:t>
            </a:r>
            <a:r>
              <a:rPr lang="en-GB" spc="-10" dirty="0">
                <a:latin typeface="Arial" panose="020B0604020202020204" pitchFamily="34" charset="0"/>
                <a:cs typeface="Arial" panose="020B0604020202020204" pitchFamily="34" charset="0"/>
              </a:rPr>
              <a:t>on </a:t>
            </a:r>
            <a:r>
              <a:rPr lang="en-GB" spc="-5" dirty="0">
                <a:latin typeface="Arial" panose="020B0604020202020204" pitchFamily="34" charset="0"/>
                <a:cs typeface="Arial" panose="020B0604020202020204" pitchFamily="34" charset="0"/>
              </a:rPr>
              <a:t>pass </a:t>
            </a:r>
            <a:r>
              <a:rPr lang="en-GB" i="1" spc="25" dirty="0" err="1">
                <a:latin typeface="Arial" panose="020B0604020202020204" pitchFamily="34" charset="0"/>
                <a:cs typeface="Arial" panose="020B0604020202020204" pitchFamily="34" charset="0"/>
              </a:rPr>
              <a:t>i</a:t>
            </a:r>
            <a:r>
              <a:rPr lang="en-GB" i="1" spc="25" dirty="0">
                <a:latin typeface="Arial" panose="020B0604020202020204" pitchFamily="34" charset="0"/>
                <a:cs typeface="Arial" panose="020B0604020202020204" pitchFamily="34" charset="0"/>
              </a:rPr>
              <a:t> </a:t>
            </a:r>
            <a:r>
              <a:rPr lang="en-GB" spc="25" dirty="0">
                <a:latin typeface="Arial" panose="020B0604020202020204" pitchFamily="34" charset="0"/>
                <a:cs typeface="Arial" panose="020B0604020202020204" pitchFamily="34" charset="0"/>
              </a:rPr>
              <a:t>(0 </a:t>
            </a:r>
            <a:r>
              <a:rPr lang="en-GB" spc="-254" dirty="0">
                <a:latin typeface="Arial" panose="020B0604020202020204" pitchFamily="34" charset="0"/>
                <a:cs typeface="Arial" panose="020B0604020202020204" pitchFamily="34" charset="0"/>
              </a:rPr>
              <a:t>≤</a:t>
            </a:r>
            <a:r>
              <a:rPr lang="en-GB" spc="50" dirty="0">
                <a:latin typeface="Arial" panose="020B0604020202020204" pitchFamily="34" charset="0"/>
                <a:cs typeface="Arial" panose="020B0604020202020204" pitchFamily="34" charset="0"/>
              </a:rPr>
              <a:t> </a:t>
            </a:r>
            <a:r>
              <a:rPr lang="en-GB" i="1" spc="-5" dirty="0" err="1">
                <a:latin typeface="Arial" panose="020B0604020202020204" pitchFamily="34" charset="0"/>
                <a:cs typeface="Arial" panose="020B0604020202020204" pitchFamily="34" charset="0"/>
              </a:rPr>
              <a:t>i</a:t>
            </a:r>
            <a:r>
              <a:rPr lang="en-GB" i="1" spc="-5" dirty="0">
                <a:latin typeface="Arial" panose="020B0604020202020204" pitchFamily="34" charset="0"/>
                <a:cs typeface="Arial" panose="020B0604020202020204" pitchFamily="34" charset="0"/>
              </a:rPr>
              <a:t> </a:t>
            </a:r>
            <a:r>
              <a:rPr lang="en-GB" spc="-254" dirty="0">
                <a:latin typeface="Arial" panose="020B0604020202020204" pitchFamily="34" charset="0"/>
                <a:cs typeface="Arial" panose="020B0604020202020204" pitchFamily="34" charset="0"/>
              </a:rPr>
              <a:t>≤</a:t>
            </a:r>
            <a:r>
              <a:rPr lang="en-GB" spc="55" dirty="0">
                <a:latin typeface="Arial" panose="020B0604020202020204" pitchFamily="34" charset="0"/>
                <a:cs typeface="Arial" panose="020B0604020202020204" pitchFamily="34" charset="0"/>
              </a:rPr>
              <a:t> </a:t>
            </a:r>
            <a:r>
              <a:rPr lang="en-GB" i="1" spc="-10" dirty="0">
                <a:latin typeface="Arial" panose="020B0604020202020204" pitchFamily="34" charset="0"/>
                <a:cs typeface="Arial" panose="020B0604020202020204" pitchFamily="34" charset="0"/>
              </a:rPr>
              <a:t>n </a:t>
            </a:r>
            <a:r>
              <a:rPr lang="en-GB" spc="-254" dirty="0">
                <a:latin typeface="Arial" panose="020B0604020202020204" pitchFamily="34" charset="0"/>
                <a:cs typeface="Arial" panose="020B0604020202020204" pitchFamily="34" charset="0"/>
              </a:rPr>
              <a:t>−</a:t>
            </a:r>
            <a:r>
              <a:rPr lang="en-GB" spc="-5" dirty="0">
                <a:latin typeface="Arial" panose="020B0604020202020204" pitchFamily="34" charset="0"/>
                <a:cs typeface="Arial" panose="020B0604020202020204" pitchFamily="34" charset="0"/>
              </a:rPr>
              <a:t> 2), find the smallest</a:t>
            </a:r>
            <a:r>
              <a:rPr lang="en-GB" b="1" spc="-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element</a:t>
            </a:r>
            <a:r>
              <a:rPr lang="en-GB" spc="2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in</a:t>
            </a:r>
            <a:r>
              <a:rPr lang="en-GB" dirty="0">
                <a:latin typeface="Arial" panose="020B0604020202020204" pitchFamily="34" charset="0"/>
                <a:cs typeface="Arial" panose="020B0604020202020204" pitchFamily="34" charset="0"/>
              </a:rPr>
              <a:t> </a:t>
            </a:r>
            <a:r>
              <a:rPr lang="en-GB" i="1" spc="-45" dirty="0">
                <a:latin typeface="Arial" panose="020B0604020202020204" pitchFamily="34" charset="0"/>
                <a:cs typeface="Arial" panose="020B0604020202020204" pitchFamily="34" charset="0"/>
              </a:rPr>
              <a:t>A</a:t>
            </a:r>
            <a:r>
              <a:rPr lang="en-GB" spc="-45" dirty="0">
                <a:latin typeface="Arial" panose="020B0604020202020204" pitchFamily="34" charset="0"/>
                <a:cs typeface="Arial" panose="020B0604020202020204" pitchFamily="34" charset="0"/>
              </a:rPr>
              <a:t>[</a:t>
            </a:r>
            <a:r>
              <a:rPr lang="en-GB" i="1" spc="-45" dirty="0" err="1">
                <a:latin typeface="Arial" panose="020B0604020202020204" pitchFamily="34" charset="0"/>
                <a:cs typeface="Arial" panose="020B0604020202020204" pitchFamily="34" charset="0"/>
              </a:rPr>
              <a:t>i</a:t>
            </a:r>
            <a:r>
              <a:rPr lang="en-GB" i="1" spc="-40" dirty="0">
                <a:latin typeface="Arial" panose="020B0604020202020204" pitchFamily="34" charset="0"/>
                <a:cs typeface="Arial" panose="020B0604020202020204" pitchFamily="34" charset="0"/>
              </a:rPr>
              <a:t> </a:t>
            </a:r>
            <a:r>
              <a:rPr lang="en-GB" i="1" spc="-100" dirty="0">
                <a:latin typeface="Arial" panose="020B0604020202020204" pitchFamily="34" charset="0"/>
                <a:cs typeface="Arial" panose="020B0604020202020204" pitchFamily="34" charset="0"/>
              </a:rPr>
              <a:t>…</a:t>
            </a:r>
            <a:r>
              <a:rPr lang="en-GB" i="1" spc="-204" dirty="0">
                <a:latin typeface="Arial" panose="020B0604020202020204" pitchFamily="34" charset="0"/>
                <a:cs typeface="Arial" panose="020B0604020202020204" pitchFamily="34" charset="0"/>
              </a:rPr>
              <a:t> </a:t>
            </a:r>
            <a:r>
              <a:rPr lang="en-GB" i="1" spc="-10" dirty="0">
                <a:latin typeface="Arial" panose="020B0604020202020204" pitchFamily="34" charset="0"/>
                <a:cs typeface="Arial" panose="020B0604020202020204" pitchFamily="34" charset="0"/>
              </a:rPr>
              <a:t>n</a:t>
            </a:r>
            <a:r>
              <a:rPr lang="en-GB" i="1" spc="-50" dirty="0">
                <a:latin typeface="Arial" panose="020B0604020202020204" pitchFamily="34" charset="0"/>
                <a:cs typeface="Arial" panose="020B0604020202020204" pitchFamily="34" charset="0"/>
              </a:rPr>
              <a:t> </a:t>
            </a:r>
            <a:r>
              <a:rPr lang="en-GB" spc="-254" dirty="0">
                <a:latin typeface="Arial" panose="020B0604020202020204" pitchFamily="34" charset="0"/>
                <a:cs typeface="Arial" panose="020B0604020202020204" pitchFamily="34" charset="0"/>
              </a:rPr>
              <a:t>−</a:t>
            </a:r>
            <a:r>
              <a:rPr lang="en-GB" spc="-5" dirty="0">
                <a:latin typeface="Arial" panose="020B0604020202020204" pitchFamily="34" charset="0"/>
                <a:cs typeface="Arial" panose="020B0604020202020204" pitchFamily="34" charset="0"/>
              </a:rPr>
              <a:t> </a:t>
            </a:r>
            <a:r>
              <a:rPr lang="en-GB" spc="-60" dirty="0">
                <a:latin typeface="Arial" panose="020B0604020202020204" pitchFamily="34" charset="0"/>
                <a:cs typeface="Arial" panose="020B0604020202020204" pitchFamily="34" charset="0"/>
              </a:rPr>
              <a:t>1]</a:t>
            </a:r>
            <a:r>
              <a:rPr lang="en-GB" spc="-6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a:t>
            </a:r>
            <a:r>
              <a:rPr lang="en-GB" spc="-5"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swap</a:t>
            </a:r>
            <a:r>
              <a:rPr lang="en-GB" i="1"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it with </a:t>
            </a:r>
            <a:r>
              <a:rPr lang="en-GB" i="1" spc="-30" dirty="0">
                <a:latin typeface="Arial" panose="020B0604020202020204" pitchFamily="34" charset="0"/>
                <a:cs typeface="Arial" panose="020B0604020202020204" pitchFamily="34" charset="0"/>
              </a:rPr>
              <a:t>A</a:t>
            </a:r>
            <a:r>
              <a:rPr lang="en-GB" spc="-30" dirty="0">
                <a:latin typeface="Arial" panose="020B0604020202020204" pitchFamily="34" charset="0"/>
                <a:cs typeface="Arial" panose="020B0604020202020204" pitchFamily="34" charset="0"/>
              </a:rPr>
              <a:t>[</a:t>
            </a:r>
            <a:r>
              <a:rPr lang="en-GB" i="1" spc="-30" dirty="0" err="1">
                <a:latin typeface="Arial" panose="020B0604020202020204" pitchFamily="34" charset="0"/>
                <a:cs typeface="Arial" panose="020B0604020202020204" pitchFamily="34" charset="0"/>
              </a:rPr>
              <a:t>i</a:t>
            </a:r>
            <a:r>
              <a:rPr lang="en-GB" spc="-3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7B5718-4DE6-4468-92E6-DA7648C30110}"/>
              </a:ext>
            </a:extLst>
          </p:cNvPr>
          <p:cNvSpPr>
            <a:spLocks noGrp="1"/>
          </p:cNvSpPr>
          <p:nvPr>
            <p:ph type="title"/>
          </p:nvPr>
        </p:nvSpPr>
        <p:spPr/>
        <p:txBody>
          <a:bodyPr>
            <a:normAutofit/>
          </a:bodyPr>
          <a:lstStyle/>
          <a:p>
            <a:r>
              <a:rPr lang="en-US" dirty="0"/>
              <a:t>Brute Force : Selection Sort</a:t>
            </a:r>
            <a:endParaRPr lang="en-GB" dirty="0"/>
          </a:p>
        </p:txBody>
      </p:sp>
      <p:sp>
        <p:nvSpPr>
          <p:cNvPr id="4" name="Slide Number Placeholder 3">
            <a:extLst>
              <a:ext uri="{FF2B5EF4-FFF2-40B4-BE49-F238E27FC236}">
                <a16:creationId xmlns:a16="http://schemas.microsoft.com/office/drawing/2014/main" id="{4E48C5DC-A3C9-4AB9-BE7C-0B02DDCF44DF}"/>
              </a:ext>
            </a:extLst>
          </p:cNvPr>
          <p:cNvSpPr>
            <a:spLocks noGrp="1"/>
          </p:cNvSpPr>
          <p:nvPr>
            <p:ph type="sldNum" sz="quarter" idx="12"/>
          </p:nvPr>
        </p:nvSpPr>
        <p:spPr/>
        <p:txBody>
          <a:bodyPr/>
          <a:lstStyle/>
          <a:p>
            <a:fld id="{66B7A6BE-7A3D-1C4F-BEDA-C5431FB9FC0F}" type="slidenum">
              <a:rPr lang="en-US" smtClean="0"/>
              <a:pPr/>
              <a:t>12</a:t>
            </a:fld>
            <a:endParaRPr lang="en-US" dirty="0"/>
          </a:p>
        </p:txBody>
      </p:sp>
    </p:spTree>
    <p:extLst>
      <p:ext uri="{BB962C8B-B14F-4D97-AF65-F5344CB8AC3E}">
        <p14:creationId xmlns:p14="http://schemas.microsoft.com/office/powerpoint/2010/main" val="13213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Group 2"/>
          <p:cNvGraphicFramePr>
            <a:graphicFrameLocks noGrp="1"/>
          </p:cNvGraphicFramePr>
          <p:nvPr/>
        </p:nvGraphicFramePr>
        <p:xfrm>
          <a:off x="1771650" y="1242537"/>
          <a:ext cx="4400550" cy="3771900"/>
        </p:xfrm>
        <a:graphic>
          <a:graphicData uri="http://schemas.openxmlformats.org/drawingml/2006/table">
            <a:tbl>
              <a:tblPr/>
              <a:tblGrid>
                <a:gridCol w="7334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23</a:t>
                      </a:r>
                      <a:endParaRPr kumimoji="0" lang="en-US"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dirty="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dirty="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388" name="Text Box 133"/>
          <p:cNvSpPr txBox="1">
            <a:spLocks noChangeArrowheads="1"/>
          </p:cNvSpPr>
          <p:nvPr/>
        </p:nvSpPr>
        <p:spPr bwMode="auto">
          <a:xfrm>
            <a:off x="6286500" y="1356837"/>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50">
                <a:latin typeface="Times New Roman" pitchFamily="18" charset="0"/>
                <a:cs typeface="Times New Roman" pitchFamily="18" charset="0"/>
              </a:rPr>
              <a:t>Original List</a:t>
            </a:r>
            <a:endParaRPr lang="en-US" altLang="en-US" sz="900">
              <a:latin typeface="Times New Roman" pitchFamily="18" charset="0"/>
              <a:cs typeface="Times New Roman" pitchFamily="18" charset="0"/>
            </a:endParaRPr>
          </a:p>
          <a:p>
            <a:endParaRPr lang="en-US" altLang="en-US" sz="1800">
              <a:latin typeface="Times New Roman" pitchFamily="18" charset="0"/>
            </a:endParaRPr>
          </a:p>
        </p:txBody>
      </p:sp>
      <p:sp>
        <p:nvSpPr>
          <p:cNvPr id="11389" name="Text Box 134"/>
          <p:cNvSpPr txBox="1">
            <a:spLocks noChangeArrowheads="1"/>
          </p:cNvSpPr>
          <p:nvPr/>
        </p:nvSpPr>
        <p:spPr bwMode="auto">
          <a:xfrm>
            <a:off x="6343650" y="1985487"/>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1</a:t>
            </a:r>
          </a:p>
          <a:p>
            <a:endParaRPr lang="en-US" altLang="en-US" sz="1800">
              <a:latin typeface="Times New Roman" pitchFamily="18" charset="0"/>
            </a:endParaRPr>
          </a:p>
        </p:txBody>
      </p:sp>
      <p:sp>
        <p:nvSpPr>
          <p:cNvPr id="11390" name="Text Box 135"/>
          <p:cNvSpPr txBox="1">
            <a:spLocks noChangeArrowheads="1"/>
          </p:cNvSpPr>
          <p:nvPr/>
        </p:nvSpPr>
        <p:spPr bwMode="auto">
          <a:xfrm>
            <a:off x="6286500" y="2671287"/>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cs typeface="Times New Roman" pitchFamily="18" charset="0"/>
              </a:rPr>
              <a:t>After pass 2</a:t>
            </a:r>
          </a:p>
          <a:p>
            <a:endParaRPr lang="en-US" altLang="en-US" sz="1200">
              <a:latin typeface="Times New Roman" pitchFamily="18" charset="0"/>
            </a:endParaRPr>
          </a:p>
        </p:txBody>
      </p:sp>
      <p:sp>
        <p:nvSpPr>
          <p:cNvPr id="11391" name="Text Box 136"/>
          <p:cNvSpPr txBox="1">
            <a:spLocks noChangeArrowheads="1"/>
          </p:cNvSpPr>
          <p:nvPr/>
        </p:nvSpPr>
        <p:spPr bwMode="auto">
          <a:xfrm>
            <a:off x="6400800" y="3299937"/>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3</a:t>
            </a:r>
          </a:p>
          <a:p>
            <a:endParaRPr lang="en-US" altLang="en-US" sz="1800">
              <a:latin typeface="Times New Roman" pitchFamily="18" charset="0"/>
            </a:endParaRPr>
          </a:p>
        </p:txBody>
      </p:sp>
      <p:sp>
        <p:nvSpPr>
          <p:cNvPr id="11392" name="Text Box 137"/>
          <p:cNvSpPr txBox="1">
            <a:spLocks noChangeArrowheads="1"/>
          </p:cNvSpPr>
          <p:nvPr/>
        </p:nvSpPr>
        <p:spPr bwMode="auto">
          <a:xfrm>
            <a:off x="6400800" y="4042887"/>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4</a:t>
            </a:r>
          </a:p>
          <a:p>
            <a:endParaRPr lang="en-US" altLang="en-US" sz="1800">
              <a:latin typeface="Times New Roman" pitchFamily="18" charset="0"/>
            </a:endParaRPr>
          </a:p>
        </p:txBody>
      </p:sp>
      <p:sp>
        <p:nvSpPr>
          <p:cNvPr id="11393" name="Text Box 138"/>
          <p:cNvSpPr txBox="1">
            <a:spLocks noChangeArrowheads="1"/>
          </p:cNvSpPr>
          <p:nvPr/>
        </p:nvSpPr>
        <p:spPr bwMode="auto">
          <a:xfrm>
            <a:off x="6400800" y="4671537"/>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5</a:t>
            </a:r>
          </a:p>
          <a:p>
            <a:endParaRPr lang="en-US" altLang="en-US" sz="1800">
              <a:latin typeface="Times New Roman" pitchFamily="18" charset="0"/>
            </a:endParaRPr>
          </a:p>
        </p:txBody>
      </p:sp>
      <p:sp>
        <p:nvSpPr>
          <p:cNvPr id="11394" name="Text Box 139"/>
          <p:cNvSpPr txBox="1">
            <a:spLocks noChangeArrowheads="1"/>
          </p:cNvSpPr>
          <p:nvPr/>
        </p:nvSpPr>
        <p:spPr bwMode="auto">
          <a:xfrm>
            <a:off x="1371600" y="842487"/>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sz="1800" b="1" dirty="0">
                <a:latin typeface="Times New Roman" pitchFamily="18" charset="0"/>
              </a:rPr>
              <a:t>Sorted</a:t>
            </a:r>
          </a:p>
        </p:txBody>
      </p:sp>
      <p:sp>
        <p:nvSpPr>
          <p:cNvPr id="11395" name="Text Box 140"/>
          <p:cNvSpPr txBox="1">
            <a:spLocks noChangeArrowheads="1"/>
          </p:cNvSpPr>
          <p:nvPr/>
        </p:nvSpPr>
        <p:spPr bwMode="auto">
          <a:xfrm>
            <a:off x="4000500" y="842487"/>
            <a:ext cx="108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sz="1800" b="1" dirty="0">
                <a:latin typeface="Times New Roman" pitchFamily="18" charset="0"/>
              </a:rPr>
              <a:t>Unsorted</a:t>
            </a:r>
          </a:p>
        </p:txBody>
      </p:sp>
      <p:sp>
        <p:nvSpPr>
          <p:cNvPr id="11396" name="Line 141"/>
          <p:cNvSpPr>
            <a:spLocks noChangeShapeType="1"/>
          </p:cNvSpPr>
          <p:nvPr/>
        </p:nvSpPr>
        <p:spPr bwMode="auto">
          <a:xfrm>
            <a:off x="1771650" y="1128237"/>
            <a:ext cx="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397" name="Line 142"/>
          <p:cNvSpPr>
            <a:spLocks noChangeShapeType="1"/>
          </p:cNvSpPr>
          <p:nvPr/>
        </p:nvSpPr>
        <p:spPr bwMode="auto">
          <a:xfrm>
            <a:off x="2514600" y="1814037"/>
            <a:ext cx="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398" name="Line 143"/>
          <p:cNvSpPr>
            <a:spLocks noChangeShapeType="1"/>
          </p:cNvSpPr>
          <p:nvPr/>
        </p:nvSpPr>
        <p:spPr bwMode="auto">
          <a:xfrm>
            <a:off x="3257550" y="2499837"/>
            <a:ext cx="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399" name="Line 144"/>
          <p:cNvSpPr>
            <a:spLocks noChangeShapeType="1"/>
          </p:cNvSpPr>
          <p:nvPr/>
        </p:nvSpPr>
        <p:spPr bwMode="auto">
          <a:xfrm>
            <a:off x="3943350" y="3185637"/>
            <a:ext cx="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400" name="Line 145"/>
          <p:cNvSpPr>
            <a:spLocks noChangeShapeType="1"/>
          </p:cNvSpPr>
          <p:nvPr/>
        </p:nvSpPr>
        <p:spPr bwMode="auto">
          <a:xfrm>
            <a:off x="4743450" y="3871437"/>
            <a:ext cx="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401" name="Line 146"/>
          <p:cNvSpPr>
            <a:spLocks noChangeShapeType="1"/>
          </p:cNvSpPr>
          <p:nvPr/>
        </p:nvSpPr>
        <p:spPr bwMode="auto">
          <a:xfrm>
            <a:off x="5429250" y="4557237"/>
            <a:ext cx="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 name="Title 1"/>
          <p:cNvSpPr>
            <a:spLocks noGrp="1"/>
          </p:cNvSpPr>
          <p:nvPr>
            <p:ph type="title"/>
          </p:nvPr>
        </p:nvSpPr>
        <p:spPr/>
        <p:txBody>
          <a:bodyPr/>
          <a:lstStyle/>
          <a:p>
            <a:r>
              <a:rPr lang="en-US" dirty="0"/>
              <a:t>Selection Sort</a:t>
            </a:r>
          </a:p>
        </p:txBody>
      </p:sp>
      <p:sp>
        <p:nvSpPr>
          <p:cNvPr id="3" name="Slide Number Placeholder 2">
            <a:extLst>
              <a:ext uri="{FF2B5EF4-FFF2-40B4-BE49-F238E27FC236}">
                <a16:creationId xmlns:a16="http://schemas.microsoft.com/office/drawing/2014/main" id="{9DE69205-4DB8-4578-988A-7F20A8388D5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5220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algn="just" eaLnBrk="1" hangingPunct="1">
              <a:lnSpc>
                <a:spcPct val="90000"/>
              </a:lnSpc>
            </a:pPr>
            <a:r>
              <a:rPr lang="en-US" altLang="en-US" sz="2000" dirty="0">
                <a:cs typeface="Times New Roman" pitchFamily="18" charset="0"/>
              </a:rPr>
              <a:t>The list is divided into two sub-lists, </a:t>
            </a:r>
            <a:r>
              <a:rPr lang="en-US" altLang="en-US" sz="2000" i="1" dirty="0">
                <a:cs typeface="Times New Roman" pitchFamily="18" charset="0"/>
              </a:rPr>
              <a:t>sorted</a:t>
            </a:r>
            <a:r>
              <a:rPr lang="en-US" altLang="en-US" sz="2000" dirty="0">
                <a:cs typeface="Times New Roman" pitchFamily="18" charset="0"/>
              </a:rPr>
              <a:t> and </a:t>
            </a:r>
            <a:r>
              <a:rPr lang="en-US" altLang="en-US" sz="2000" i="1" dirty="0">
                <a:cs typeface="Times New Roman" pitchFamily="18" charset="0"/>
              </a:rPr>
              <a:t>unsorted</a:t>
            </a:r>
            <a:r>
              <a:rPr lang="en-US" altLang="en-US" sz="2000" dirty="0">
                <a:cs typeface="Times New Roman" pitchFamily="18" charset="0"/>
              </a:rPr>
              <a:t>, which are divided by an imaginary wall</a:t>
            </a:r>
          </a:p>
          <a:p>
            <a:pPr algn="just" eaLnBrk="1" hangingPunct="1">
              <a:lnSpc>
                <a:spcPct val="90000"/>
              </a:lnSpc>
            </a:pPr>
            <a:r>
              <a:rPr lang="en-US" altLang="en-US" sz="2000" dirty="0">
                <a:cs typeface="Times New Roman" pitchFamily="18" charset="0"/>
              </a:rPr>
              <a:t>We find the smallest/largest element from the unsorted sub-list and swap it with the element at the beginning of the unsorted data</a:t>
            </a:r>
          </a:p>
          <a:p>
            <a:pPr algn="just" eaLnBrk="1" hangingPunct="1">
              <a:lnSpc>
                <a:spcPct val="90000"/>
              </a:lnSpc>
            </a:pPr>
            <a:r>
              <a:rPr lang="en-US" altLang="en-US" sz="2000" dirty="0">
                <a:cs typeface="Times New Roman" pitchFamily="18" charset="0"/>
              </a:rPr>
              <a:t>After each selection and swapping, the imaginary wall between the two sub-lists move one element ahead, increasing the number of sorted elements and decreasing the number of unsorted ones</a:t>
            </a:r>
          </a:p>
          <a:p>
            <a:pPr algn="just" eaLnBrk="1" hangingPunct="1">
              <a:lnSpc>
                <a:spcPct val="90000"/>
              </a:lnSpc>
            </a:pPr>
            <a:r>
              <a:rPr lang="en-US" altLang="en-US" sz="2000" dirty="0">
                <a:cs typeface="Times New Roman" pitchFamily="18" charset="0"/>
              </a:rPr>
              <a:t>Each time we move one element from the unsorted sub-list to the sorted sub-list, we say that we have completed a sort pass</a:t>
            </a:r>
          </a:p>
          <a:p>
            <a:pPr algn="just" eaLnBrk="1" hangingPunct="1">
              <a:lnSpc>
                <a:spcPct val="90000"/>
              </a:lnSpc>
            </a:pPr>
            <a:r>
              <a:rPr lang="en-US" altLang="en-US" sz="2000" dirty="0">
                <a:cs typeface="Times New Roman" pitchFamily="18" charset="0"/>
              </a:rPr>
              <a:t>A list of </a:t>
            </a:r>
            <a:r>
              <a:rPr lang="en-US" altLang="en-US" sz="2000" i="1" dirty="0">
                <a:cs typeface="Times New Roman" pitchFamily="18" charset="0"/>
              </a:rPr>
              <a:t>n</a:t>
            </a:r>
            <a:r>
              <a:rPr lang="en-US" altLang="en-US" sz="2000" dirty="0">
                <a:cs typeface="Times New Roman" pitchFamily="18" charset="0"/>
              </a:rPr>
              <a:t> elements requires </a:t>
            </a:r>
            <a:r>
              <a:rPr lang="en-US" altLang="en-US" sz="2000" i="1" dirty="0">
                <a:cs typeface="Times New Roman" pitchFamily="18" charset="0"/>
              </a:rPr>
              <a:t>n-1</a:t>
            </a:r>
            <a:r>
              <a:rPr lang="en-US" altLang="en-US" sz="2000" dirty="0">
                <a:cs typeface="Times New Roman" pitchFamily="18" charset="0"/>
              </a:rPr>
              <a:t> passes to rearrange the data</a:t>
            </a:r>
          </a:p>
          <a:p>
            <a:endParaRPr lang="en-US" sz="2000" dirty="0"/>
          </a:p>
        </p:txBody>
      </p:sp>
      <p:sp>
        <p:nvSpPr>
          <p:cNvPr id="3" name="Title 2">
            <a:extLst>
              <a:ext uri="{FF2B5EF4-FFF2-40B4-BE49-F238E27FC236}">
                <a16:creationId xmlns:a16="http://schemas.microsoft.com/office/drawing/2014/main" id="{4D23EF24-A63F-AF41-984B-48E8A8D0F3DB}"/>
              </a:ext>
            </a:extLst>
          </p:cNvPr>
          <p:cNvSpPr>
            <a:spLocks noGrp="1"/>
          </p:cNvSpPr>
          <p:nvPr>
            <p:ph type="title"/>
          </p:nvPr>
        </p:nvSpPr>
        <p:spPr/>
        <p:txBody>
          <a:bodyPr/>
          <a:lstStyle/>
          <a:p>
            <a:r>
              <a:rPr lang="en-US" dirty="0"/>
              <a:t>Selection Sort</a:t>
            </a:r>
          </a:p>
        </p:txBody>
      </p:sp>
      <p:sp>
        <p:nvSpPr>
          <p:cNvPr id="4" name="Slide Number Placeholder 3">
            <a:extLst>
              <a:ext uri="{FF2B5EF4-FFF2-40B4-BE49-F238E27FC236}">
                <a16:creationId xmlns:a16="http://schemas.microsoft.com/office/drawing/2014/main" id="{0A77AE86-B672-4435-8F46-BFE1A549281B}"/>
              </a:ext>
            </a:extLst>
          </p:cNvPr>
          <p:cNvSpPr>
            <a:spLocks noGrp="1"/>
          </p:cNvSpPr>
          <p:nvPr>
            <p:ph type="sldNum" sz="quarter" idx="12"/>
          </p:nvPr>
        </p:nvSpPr>
        <p:spPr/>
        <p:txBody>
          <a:bodyPr/>
          <a:lstStyle/>
          <a:p>
            <a:fld id="{66B7A6BE-7A3D-1C4F-BEDA-C5431FB9FC0F}" type="slidenum">
              <a:rPr lang="en-US" smtClean="0"/>
              <a:pPr/>
              <a:t>14</a:t>
            </a:fld>
            <a:endParaRPr lang="en-US" dirty="0"/>
          </a:p>
        </p:txBody>
      </p:sp>
    </p:spTree>
    <p:extLst>
      <p:ext uri="{BB962C8B-B14F-4D97-AF65-F5344CB8AC3E}">
        <p14:creationId xmlns:p14="http://schemas.microsoft.com/office/powerpoint/2010/main" val="21740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C42F-ABA9-4DAB-95B6-D59B68154587}"/>
              </a:ext>
            </a:extLst>
          </p:cNvPr>
          <p:cNvSpPr>
            <a:spLocks noGrp="1"/>
          </p:cNvSpPr>
          <p:nvPr>
            <p:ph type="title"/>
          </p:nvPr>
        </p:nvSpPr>
        <p:spPr/>
        <p:txBody>
          <a:bodyPr/>
          <a:lstStyle/>
          <a:p>
            <a:r>
              <a:rPr lang="en-US" dirty="0"/>
              <a:t>Selection Sort – Pseudocode</a:t>
            </a:r>
            <a:endParaRPr lang="en-GB" dirty="0"/>
          </a:p>
        </p:txBody>
      </p:sp>
      <p:pic>
        <p:nvPicPr>
          <p:cNvPr id="4" name="Picture 3">
            <a:extLst>
              <a:ext uri="{FF2B5EF4-FFF2-40B4-BE49-F238E27FC236}">
                <a16:creationId xmlns:a16="http://schemas.microsoft.com/office/drawing/2014/main" id="{6BF0BCBC-9525-4B6C-8750-46B09D59B17D}"/>
              </a:ext>
            </a:extLst>
          </p:cNvPr>
          <p:cNvPicPr>
            <a:picLocks noChangeAspect="1"/>
          </p:cNvPicPr>
          <p:nvPr/>
        </p:nvPicPr>
        <p:blipFill>
          <a:blip r:embed="rId2"/>
          <a:stretch>
            <a:fillRect/>
          </a:stretch>
        </p:blipFill>
        <p:spPr>
          <a:xfrm>
            <a:off x="894693" y="902523"/>
            <a:ext cx="7354614" cy="4012187"/>
          </a:xfrm>
          <a:prstGeom prst="rect">
            <a:avLst/>
          </a:prstGeom>
        </p:spPr>
      </p:pic>
      <p:sp>
        <p:nvSpPr>
          <p:cNvPr id="3" name="TextBox 2">
            <a:extLst>
              <a:ext uri="{FF2B5EF4-FFF2-40B4-BE49-F238E27FC236}">
                <a16:creationId xmlns:a16="http://schemas.microsoft.com/office/drawing/2014/main" id="{0D7463FC-BA8D-421E-B049-BDEBF05A1798}"/>
              </a:ext>
            </a:extLst>
          </p:cNvPr>
          <p:cNvSpPr txBox="1"/>
          <p:nvPr/>
        </p:nvSpPr>
        <p:spPr>
          <a:xfrm>
            <a:off x="4784835" y="2202418"/>
            <a:ext cx="3185487" cy="369332"/>
          </a:xfrm>
          <a:prstGeom prst="rect">
            <a:avLst/>
          </a:prstGeom>
          <a:noFill/>
        </p:spPr>
        <p:txBody>
          <a:bodyPr wrap="none" rtlCol="0">
            <a:spAutoFit/>
          </a:bodyPr>
          <a:lstStyle/>
          <a:p>
            <a:r>
              <a:rPr lang="en-AU" dirty="0">
                <a:solidFill>
                  <a:srgbClr val="C00000"/>
                </a:solidFill>
              </a:rPr>
              <a:t>No need to sort the last value</a:t>
            </a:r>
          </a:p>
        </p:txBody>
      </p:sp>
      <p:sp>
        <p:nvSpPr>
          <p:cNvPr id="5" name="TextBox 4">
            <a:extLst>
              <a:ext uri="{FF2B5EF4-FFF2-40B4-BE49-F238E27FC236}">
                <a16:creationId xmlns:a16="http://schemas.microsoft.com/office/drawing/2014/main" id="{4B49E0EC-173E-461C-9502-E324ACA21075}"/>
              </a:ext>
            </a:extLst>
          </p:cNvPr>
          <p:cNvSpPr txBox="1"/>
          <p:nvPr/>
        </p:nvSpPr>
        <p:spPr>
          <a:xfrm>
            <a:off x="4784835" y="2488824"/>
            <a:ext cx="1787669" cy="369332"/>
          </a:xfrm>
          <a:prstGeom prst="rect">
            <a:avLst/>
          </a:prstGeom>
          <a:noFill/>
        </p:spPr>
        <p:txBody>
          <a:bodyPr wrap="none" rtlCol="0">
            <a:spAutoFit/>
          </a:bodyPr>
          <a:lstStyle/>
          <a:p>
            <a:r>
              <a:rPr lang="en-AU" dirty="0">
                <a:solidFill>
                  <a:srgbClr val="C00000"/>
                </a:solidFill>
              </a:rPr>
              <a:t>Record position</a:t>
            </a:r>
          </a:p>
        </p:txBody>
      </p:sp>
      <p:sp>
        <p:nvSpPr>
          <p:cNvPr id="6" name="TextBox 5">
            <a:extLst>
              <a:ext uri="{FF2B5EF4-FFF2-40B4-BE49-F238E27FC236}">
                <a16:creationId xmlns:a16="http://schemas.microsoft.com/office/drawing/2014/main" id="{18F8DAFB-D232-4A14-81E0-5A9142B397FD}"/>
              </a:ext>
            </a:extLst>
          </p:cNvPr>
          <p:cNvSpPr txBox="1"/>
          <p:nvPr/>
        </p:nvSpPr>
        <p:spPr>
          <a:xfrm>
            <a:off x="4784834" y="3332435"/>
            <a:ext cx="2980303" cy="646331"/>
          </a:xfrm>
          <a:prstGeom prst="rect">
            <a:avLst/>
          </a:prstGeom>
          <a:noFill/>
        </p:spPr>
        <p:txBody>
          <a:bodyPr wrap="none" rtlCol="0">
            <a:spAutoFit/>
          </a:bodyPr>
          <a:lstStyle/>
          <a:p>
            <a:r>
              <a:rPr lang="en-AU" dirty="0">
                <a:solidFill>
                  <a:srgbClr val="C00000"/>
                </a:solidFill>
              </a:rPr>
              <a:t>Record position of the new </a:t>
            </a:r>
          </a:p>
          <a:p>
            <a:r>
              <a:rPr lang="en-AU" dirty="0">
                <a:solidFill>
                  <a:srgbClr val="C00000"/>
                </a:solidFill>
              </a:rPr>
              <a:t>smallest candidate</a:t>
            </a:r>
          </a:p>
        </p:txBody>
      </p:sp>
      <p:sp>
        <p:nvSpPr>
          <p:cNvPr id="7" name="Slide Number Placeholder 6">
            <a:extLst>
              <a:ext uri="{FF2B5EF4-FFF2-40B4-BE49-F238E27FC236}">
                <a16:creationId xmlns:a16="http://schemas.microsoft.com/office/drawing/2014/main" id="{A126B4A2-66E9-4A82-A99A-E2560CB6A1C8}"/>
              </a:ext>
            </a:extLst>
          </p:cNvPr>
          <p:cNvSpPr>
            <a:spLocks noGrp="1"/>
          </p:cNvSpPr>
          <p:nvPr>
            <p:ph type="sldNum" sz="quarter" idx="12"/>
          </p:nvPr>
        </p:nvSpPr>
        <p:spPr/>
        <p:txBody>
          <a:bodyPr/>
          <a:lstStyle/>
          <a:p>
            <a:fld id="{66B7A6BE-7A3D-1C4F-BEDA-C5431FB9FC0F}" type="slidenum">
              <a:rPr lang="en-US" smtClean="0"/>
              <a:pPr/>
              <a:t>15</a:t>
            </a:fld>
            <a:endParaRPr lang="en-US" dirty="0"/>
          </a:p>
        </p:txBody>
      </p:sp>
    </p:spTree>
    <p:extLst>
      <p:ext uri="{BB962C8B-B14F-4D97-AF65-F5344CB8AC3E}">
        <p14:creationId xmlns:p14="http://schemas.microsoft.com/office/powerpoint/2010/main" val="21256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eaLnBrk="1" hangingPunct="1">
              <a:spcBef>
                <a:spcPts val="0"/>
              </a:spcBef>
            </a:pPr>
            <a:r>
              <a:rPr lang="en-US" altLang="en-US" sz="2000" dirty="0"/>
              <a:t>In general, we compare keys and move items (or exchange items) in a sorting algorithm (which uses key comparisons)</a:t>
            </a:r>
          </a:p>
          <a:p>
            <a:pPr eaLnBrk="1" hangingPunct="1">
              <a:spcBef>
                <a:spcPts val="0"/>
              </a:spcBef>
              <a:buFontTx/>
              <a:buNone/>
            </a:pPr>
            <a:r>
              <a:rPr lang="en-US" altLang="en-US" sz="2000" dirty="0"/>
              <a:t>	</a:t>
            </a:r>
            <a:r>
              <a:rPr lang="en-US" altLang="en-US" sz="2000" dirty="0">
                <a:sym typeface="Wingdings" pitchFamily="2" charset="2"/>
              </a:rPr>
              <a:t>   So, to analyze a sorting algorithm we should count the number of key comparisons and the number of moves</a:t>
            </a:r>
          </a:p>
          <a:p>
            <a:pPr eaLnBrk="1" hangingPunct="1">
              <a:spcBef>
                <a:spcPts val="0"/>
              </a:spcBef>
            </a:pPr>
            <a:r>
              <a:rPr lang="en-US" altLang="en-US" sz="2000" dirty="0">
                <a:sym typeface="Wingdings" pitchFamily="2" charset="2"/>
              </a:rPr>
              <a:t>In selection sort, the outer “for” loop executes n-1 times</a:t>
            </a:r>
          </a:p>
          <a:p>
            <a:pPr eaLnBrk="1" hangingPunct="1">
              <a:spcBef>
                <a:spcPts val="0"/>
              </a:spcBef>
            </a:pPr>
            <a:r>
              <a:rPr lang="en-US" altLang="en-US" sz="2000" dirty="0">
                <a:sym typeface="Wingdings" pitchFamily="2" charset="2"/>
              </a:rPr>
              <a:t>We invoke swap function once at each iteration</a:t>
            </a:r>
          </a:p>
          <a:p>
            <a:pPr eaLnBrk="1" hangingPunct="1">
              <a:spcBef>
                <a:spcPts val="0"/>
              </a:spcBef>
              <a:buFontTx/>
              <a:buNone/>
            </a:pPr>
            <a:r>
              <a:rPr lang="en-US" altLang="en-US" sz="2000" dirty="0">
                <a:sym typeface="Wingdings" pitchFamily="2" charset="2"/>
              </a:rPr>
              <a:t>	  Total Swaps: n-1  </a:t>
            </a:r>
          </a:p>
          <a:p>
            <a:pPr eaLnBrk="1" hangingPunct="1">
              <a:spcBef>
                <a:spcPts val="0"/>
              </a:spcBef>
              <a:buFontTx/>
              <a:buNone/>
            </a:pPr>
            <a:r>
              <a:rPr lang="en-US" altLang="en-US" sz="2000" dirty="0">
                <a:sym typeface="Wingdings" pitchFamily="2" charset="2"/>
              </a:rPr>
              <a:t>	  Total Moves: 3*(n-1) (Each swap has three moves)</a:t>
            </a:r>
          </a:p>
          <a:p>
            <a:endParaRPr lang="en-US" dirty="0"/>
          </a:p>
        </p:txBody>
      </p:sp>
      <p:sp>
        <p:nvSpPr>
          <p:cNvPr id="13315" name="Rectangle 2"/>
          <p:cNvSpPr>
            <a:spLocks noGrp="1" noChangeArrowheads="1"/>
          </p:cNvSpPr>
          <p:nvPr>
            <p:ph type="title"/>
          </p:nvPr>
        </p:nvSpPr>
        <p:spPr/>
        <p:txBody>
          <a:bodyPr/>
          <a:lstStyle/>
          <a:p>
            <a:pPr eaLnBrk="1" hangingPunct="1"/>
            <a:r>
              <a:rPr lang="en-US" altLang="en-US" dirty="0">
                <a:effectLst/>
              </a:rPr>
              <a:t>Selection Sort - Analysis</a:t>
            </a:r>
          </a:p>
        </p:txBody>
      </p:sp>
      <p:sp>
        <p:nvSpPr>
          <p:cNvPr id="3" name="Slide Number Placeholder 2">
            <a:extLst>
              <a:ext uri="{FF2B5EF4-FFF2-40B4-BE49-F238E27FC236}">
                <a16:creationId xmlns:a16="http://schemas.microsoft.com/office/drawing/2014/main" id="{942A5E7D-FD76-4964-A31C-E6B8BC51913C}"/>
              </a:ext>
            </a:extLst>
          </p:cNvPr>
          <p:cNvSpPr>
            <a:spLocks noGrp="1"/>
          </p:cNvSpPr>
          <p:nvPr>
            <p:ph type="sldNum" sz="quarter" idx="12"/>
          </p:nvPr>
        </p:nvSpPr>
        <p:spPr/>
        <p:txBody>
          <a:bodyPr/>
          <a:lstStyle/>
          <a:p>
            <a:fld id="{66B7A6BE-7A3D-1C4F-BEDA-C5431FB9FC0F}" type="slidenum">
              <a:rPr lang="en-US" smtClean="0"/>
              <a:pPr/>
              <a:t>16</a:t>
            </a:fld>
            <a:endParaRPr lang="en-US" dirty="0"/>
          </a:p>
        </p:txBody>
      </p:sp>
    </p:spTree>
    <p:extLst>
      <p:ext uri="{BB962C8B-B14F-4D97-AF65-F5344CB8AC3E}">
        <p14:creationId xmlns:p14="http://schemas.microsoft.com/office/powerpoint/2010/main" val="93861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eaLnBrk="1" hangingPunct="1">
              <a:spcBef>
                <a:spcPts val="0"/>
              </a:spcBef>
            </a:pPr>
            <a:r>
              <a:rPr lang="en-US" altLang="en-US" sz="1600" dirty="0">
                <a:sym typeface="Wingdings" pitchFamily="2" charset="2"/>
              </a:rPr>
              <a:t>The inner for loop executes the size of the unsorted part minus 1 (from 1 to n-1), and in each iteration we make one key comparison.</a:t>
            </a:r>
          </a:p>
          <a:p>
            <a:pPr eaLnBrk="1" hangingPunct="1">
              <a:spcBef>
                <a:spcPts val="0"/>
              </a:spcBef>
              <a:buFontTx/>
              <a:buNone/>
            </a:pPr>
            <a:r>
              <a:rPr lang="en-US" altLang="en-US" sz="1600" dirty="0">
                <a:sym typeface="Wingdings" pitchFamily="2" charset="2"/>
              </a:rPr>
              <a:t>	 # of key comparisons = 1+2+...+n-1 = n*(n-1)/2</a:t>
            </a:r>
          </a:p>
          <a:p>
            <a:pPr eaLnBrk="1" hangingPunct="1">
              <a:spcBef>
                <a:spcPts val="0"/>
              </a:spcBef>
              <a:buFontTx/>
              <a:buNone/>
            </a:pPr>
            <a:r>
              <a:rPr lang="en-US" altLang="en-US" sz="1600" dirty="0">
                <a:sym typeface="Wingdings" pitchFamily="2" charset="2"/>
              </a:rPr>
              <a:t>	 </a:t>
            </a:r>
            <a:r>
              <a:rPr lang="en-US" altLang="en-US" sz="1600" b="1" dirty="0">
                <a:sym typeface="Wingdings" pitchFamily="2" charset="2"/>
              </a:rPr>
              <a:t>So, Selection sort is O(n</a:t>
            </a:r>
            <a:r>
              <a:rPr lang="en-US" altLang="en-US" sz="1600" b="1" baseline="30000" dirty="0">
                <a:sym typeface="Wingdings" pitchFamily="2" charset="2"/>
              </a:rPr>
              <a:t>2</a:t>
            </a:r>
            <a:r>
              <a:rPr lang="en-US" altLang="en-US" sz="1600" b="1" dirty="0">
                <a:sym typeface="Wingdings" pitchFamily="2" charset="2"/>
              </a:rPr>
              <a:t>)</a:t>
            </a:r>
          </a:p>
          <a:p>
            <a:pPr eaLnBrk="1" hangingPunct="1">
              <a:spcBef>
                <a:spcPts val="0"/>
              </a:spcBef>
            </a:pPr>
            <a:r>
              <a:rPr lang="en-US" altLang="en-US" sz="1600" dirty="0">
                <a:sym typeface="Wingdings" pitchFamily="2" charset="2"/>
              </a:rPr>
              <a:t>The best case, the worst case, and the average case of the selection sort algorithm are same.   all of them are </a:t>
            </a:r>
            <a:r>
              <a:rPr lang="en-US" altLang="en-US" sz="1600" b="1" dirty="0">
                <a:sym typeface="Wingdings" pitchFamily="2" charset="2"/>
              </a:rPr>
              <a:t>O(n</a:t>
            </a:r>
            <a:r>
              <a:rPr lang="en-US" altLang="en-US" sz="1600" b="1" baseline="30000" dirty="0">
                <a:sym typeface="Wingdings" pitchFamily="2" charset="2"/>
              </a:rPr>
              <a:t>2</a:t>
            </a:r>
            <a:r>
              <a:rPr lang="en-US" altLang="en-US" sz="1600" b="1" dirty="0">
                <a:sym typeface="Wingdings" pitchFamily="2" charset="2"/>
              </a:rPr>
              <a:t>)</a:t>
            </a:r>
            <a:endParaRPr lang="en-US" altLang="en-US" sz="1600" dirty="0">
              <a:sym typeface="Wingdings" pitchFamily="2" charset="2"/>
            </a:endParaRPr>
          </a:p>
          <a:p>
            <a:pPr lvl="1" eaLnBrk="1" hangingPunct="1">
              <a:spcBef>
                <a:spcPts val="0"/>
              </a:spcBef>
            </a:pPr>
            <a:r>
              <a:rPr lang="en-US" altLang="en-US" sz="1400" dirty="0">
                <a:sym typeface="Wingdings" pitchFamily="2" charset="2"/>
              </a:rPr>
              <a:t>The behavior of selection sort algorithm does not depend on the initial organization of data</a:t>
            </a:r>
          </a:p>
          <a:p>
            <a:pPr lvl="1" eaLnBrk="1" hangingPunct="1">
              <a:spcBef>
                <a:spcPts val="0"/>
              </a:spcBef>
            </a:pPr>
            <a:r>
              <a:rPr lang="en-US" altLang="en-US" sz="1400" dirty="0">
                <a:sym typeface="Wingdings" pitchFamily="2" charset="2"/>
              </a:rPr>
              <a:t>Since O(n</a:t>
            </a:r>
            <a:r>
              <a:rPr lang="en-US" altLang="en-US" sz="1400" baseline="30000" dirty="0">
                <a:sym typeface="Wingdings" pitchFamily="2" charset="2"/>
              </a:rPr>
              <a:t>2</a:t>
            </a:r>
            <a:r>
              <a:rPr lang="en-US" altLang="en-US" sz="1400" dirty="0">
                <a:sym typeface="Wingdings" pitchFamily="2" charset="2"/>
              </a:rPr>
              <a:t>) grows rapidly, selection sort is appropriate only for small n</a:t>
            </a:r>
          </a:p>
          <a:p>
            <a:pPr lvl="1" eaLnBrk="1" hangingPunct="1">
              <a:spcBef>
                <a:spcPts val="0"/>
              </a:spcBef>
            </a:pPr>
            <a:r>
              <a:rPr lang="en-US" altLang="en-US" sz="1400" dirty="0">
                <a:sym typeface="Wingdings" pitchFamily="2" charset="2"/>
              </a:rPr>
              <a:t>Although selection sort algorithm requires O(n</a:t>
            </a:r>
            <a:r>
              <a:rPr lang="en-US" altLang="en-US" sz="1400" baseline="30000" dirty="0">
                <a:sym typeface="Wingdings" pitchFamily="2" charset="2"/>
              </a:rPr>
              <a:t>2</a:t>
            </a:r>
            <a:r>
              <a:rPr lang="en-US" altLang="en-US" sz="1400" dirty="0">
                <a:sym typeface="Wingdings" pitchFamily="2" charset="2"/>
              </a:rPr>
              <a:t>) key comparisons, it only requires O(n) moves</a:t>
            </a:r>
          </a:p>
          <a:p>
            <a:pPr lvl="1" eaLnBrk="1" hangingPunct="1">
              <a:spcBef>
                <a:spcPts val="0"/>
              </a:spcBef>
            </a:pPr>
            <a:r>
              <a:rPr lang="en-US" altLang="en-US" sz="1400" dirty="0">
                <a:sym typeface="Wingdings" pitchFamily="2" charset="2"/>
              </a:rPr>
              <a:t>Selection sort could be a good choice if data moves are costly but key comparisons are </a:t>
            </a:r>
            <a:r>
              <a:rPr lang="en-US" altLang="en-US" sz="1400" dirty="0" err="1">
                <a:sym typeface="Wingdings" pitchFamily="2" charset="2"/>
              </a:rPr>
              <a:t>noT</a:t>
            </a:r>
            <a:endParaRPr lang="en-US" sz="1800" dirty="0">
              <a:effectLst/>
            </a:endParaRPr>
          </a:p>
        </p:txBody>
      </p:sp>
      <p:sp>
        <p:nvSpPr>
          <p:cNvPr id="14339" name="Rectangle 2"/>
          <p:cNvSpPr>
            <a:spLocks noGrp="1" noChangeArrowheads="1"/>
          </p:cNvSpPr>
          <p:nvPr>
            <p:ph type="title"/>
          </p:nvPr>
        </p:nvSpPr>
        <p:spPr/>
        <p:txBody>
          <a:bodyPr/>
          <a:lstStyle/>
          <a:p>
            <a:pPr eaLnBrk="1" hangingPunct="1"/>
            <a:r>
              <a:rPr lang="en-US" altLang="en-US">
                <a:effectLst/>
              </a:rPr>
              <a:t>Selection Sort – Analysis (cont.)</a:t>
            </a:r>
          </a:p>
        </p:txBody>
      </p:sp>
      <p:sp>
        <p:nvSpPr>
          <p:cNvPr id="3" name="Slide Number Placeholder 2">
            <a:extLst>
              <a:ext uri="{FF2B5EF4-FFF2-40B4-BE49-F238E27FC236}">
                <a16:creationId xmlns:a16="http://schemas.microsoft.com/office/drawing/2014/main" id="{8E2357F7-6164-4CB0-9732-8A79EEA22EF7}"/>
              </a:ext>
            </a:extLst>
          </p:cNvPr>
          <p:cNvSpPr>
            <a:spLocks noGrp="1"/>
          </p:cNvSpPr>
          <p:nvPr>
            <p:ph type="sldNum" sz="quarter" idx="12"/>
          </p:nvPr>
        </p:nvSpPr>
        <p:spPr/>
        <p:txBody>
          <a:bodyPr/>
          <a:lstStyle/>
          <a:p>
            <a:fld id="{66B7A6BE-7A3D-1C4F-BEDA-C5431FB9FC0F}" type="slidenum">
              <a:rPr lang="en-US" smtClean="0"/>
              <a:pPr/>
              <a:t>17</a:t>
            </a:fld>
            <a:endParaRPr lang="en-US" dirty="0"/>
          </a:p>
        </p:txBody>
      </p:sp>
    </p:spTree>
    <p:extLst>
      <p:ext uri="{BB962C8B-B14F-4D97-AF65-F5344CB8AC3E}">
        <p14:creationId xmlns:p14="http://schemas.microsoft.com/office/powerpoint/2010/main" val="8712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E0D70E-21D8-414F-AC99-4BF938FFA454}"/>
              </a:ext>
            </a:extLst>
          </p:cNvPr>
          <p:cNvSpPr/>
          <p:nvPr/>
        </p:nvSpPr>
        <p:spPr>
          <a:xfrm>
            <a:off x="401256" y="1111170"/>
            <a:ext cx="8071412" cy="134266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E6844D5-65FB-4025-A0FC-66329956DD0B}"/>
              </a:ext>
            </a:extLst>
          </p:cNvPr>
          <p:cNvSpPr>
            <a:spLocks noGrp="1"/>
          </p:cNvSpPr>
          <p:nvPr>
            <p:ph type="title"/>
          </p:nvPr>
        </p:nvSpPr>
        <p:spPr/>
        <p:txBody>
          <a:bodyPr>
            <a:normAutofit/>
          </a:bodyPr>
          <a:lstStyle/>
          <a:p>
            <a:r>
              <a:rPr lang="en-US" dirty="0"/>
              <a:t>Selection Sort – Time Complexity</a:t>
            </a:r>
            <a:endParaRPr lang="en-GB" dirty="0"/>
          </a:p>
        </p:txBody>
      </p:sp>
      <p:pic>
        <p:nvPicPr>
          <p:cNvPr id="4" name="Picture 3">
            <a:extLst>
              <a:ext uri="{FF2B5EF4-FFF2-40B4-BE49-F238E27FC236}">
                <a16:creationId xmlns:a16="http://schemas.microsoft.com/office/drawing/2014/main" id="{AC0EBE4C-3C0F-42FB-99B8-0ED134CD7B3D}"/>
              </a:ext>
            </a:extLst>
          </p:cNvPr>
          <p:cNvPicPr>
            <a:picLocks noChangeAspect="1"/>
          </p:cNvPicPr>
          <p:nvPr/>
        </p:nvPicPr>
        <p:blipFill>
          <a:blip r:embed="rId3"/>
          <a:stretch>
            <a:fillRect/>
          </a:stretch>
        </p:blipFill>
        <p:spPr>
          <a:xfrm>
            <a:off x="457200" y="1470923"/>
            <a:ext cx="1166813" cy="495300"/>
          </a:xfrm>
          <a:prstGeom prst="rect">
            <a:avLst/>
          </a:prstGeom>
        </p:spPr>
      </p:pic>
      <p:pic>
        <p:nvPicPr>
          <p:cNvPr id="7" name="Picture 6">
            <a:extLst>
              <a:ext uri="{FF2B5EF4-FFF2-40B4-BE49-F238E27FC236}">
                <a16:creationId xmlns:a16="http://schemas.microsoft.com/office/drawing/2014/main" id="{49884057-42B5-4268-9A0F-A7F8F70150B9}"/>
              </a:ext>
            </a:extLst>
          </p:cNvPr>
          <p:cNvPicPr>
            <a:picLocks noChangeAspect="1"/>
          </p:cNvPicPr>
          <p:nvPr/>
        </p:nvPicPr>
        <p:blipFill>
          <a:blip r:embed="rId4"/>
          <a:stretch>
            <a:fillRect/>
          </a:stretch>
        </p:blipFill>
        <p:spPr>
          <a:xfrm>
            <a:off x="1624013" y="1246550"/>
            <a:ext cx="1735934" cy="1024683"/>
          </a:xfrm>
          <a:prstGeom prst="rect">
            <a:avLst/>
          </a:prstGeom>
        </p:spPr>
      </p:pic>
      <p:pic>
        <p:nvPicPr>
          <p:cNvPr id="8" name="Picture 7">
            <a:extLst>
              <a:ext uri="{FF2B5EF4-FFF2-40B4-BE49-F238E27FC236}">
                <a16:creationId xmlns:a16="http://schemas.microsoft.com/office/drawing/2014/main" id="{661F06DB-982B-4319-A573-0492EDFFBFB7}"/>
              </a:ext>
            </a:extLst>
          </p:cNvPr>
          <p:cNvPicPr>
            <a:picLocks noChangeAspect="1"/>
          </p:cNvPicPr>
          <p:nvPr/>
        </p:nvPicPr>
        <p:blipFill>
          <a:blip r:embed="rId5"/>
          <a:stretch>
            <a:fillRect/>
          </a:stretch>
        </p:blipFill>
        <p:spPr>
          <a:xfrm>
            <a:off x="3359947" y="1195328"/>
            <a:ext cx="2406955" cy="1111885"/>
          </a:xfrm>
          <a:prstGeom prst="rect">
            <a:avLst/>
          </a:prstGeom>
        </p:spPr>
      </p:pic>
      <p:pic>
        <p:nvPicPr>
          <p:cNvPr id="9" name="Picture 8">
            <a:extLst>
              <a:ext uri="{FF2B5EF4-FFF2-40B4-BE49-F238E27FC236}">
                <a16:creationId xmlns:a16="http://schemas.microsoft.com/office/drawing/2014/main" id="{1C478966-FE25-49D1-AFF9-94B0D8D560AE}"/>
              </a:ext>
            </a:extLst>
          </p:cNvPr>
          <p:cNvPicPr>
            <a:picLocks noChangeAspect="1"/>
          </p:cNvPicPr>
          <p:nvPr/>
        </p:nvPicPr>
        <p:blipFill>
          <a:blip r:embed="rId6"/>
          <a:stretch>
            <a:fillRect/>
          </a:stretch>
        </p:blipFill>
        <p:spPr>
          <a:xfrm>
            <a:off x="5766902" y="1321822"/>
            <a:ext cx="1252538" cy="793409"/>
          </a:xfrm>
          <a:prstGeom prst="rect">
            <a:avLst/>
          </a:prstGeom>
        </p:spPr>
      </p:pic>
      <p:pic>
        <p:nvPicPr>
          <p:cNvPr id="10" name="Picture 9">
            <a:extLst>
              <a:ext uri="{FF2B5EF4-FFF2-40B4-BE49-F238E27FC236}">
                <a16:creationId xmlns:a16="http://schemas.microsoft.com/office/drawing/2014/main" id="{57D38969-F764-4E90-9F59-46B0D6991BD0}"/>
              </a:ext>
            </a:extLst>
          </p:cNvPr>
          <p:cNvPicPr>
            <a:picLocks noChangeAspect="1"/>
          </p:cNvPicPr>
          <p:nvPr/>
        </p:nvPicPr>
        <p:blipFill>
          <a:blip r:embed="rId7"/>
          <a:stretch>
            <a:fillRect/>
          </a:stretch>
        </p:blipFill>
        <p:spPr>
          <a:xfrm>
            <a:off x="6997066" y="1470923"/>
            <a:ext cx="1252538" cy="589430"/>
          </a:xfrm>
          <a:prstGeom prst="rect">
            <a:avLst/>
          </a:prstGeom>
        </p:spPr>
      </p:pic>
      <p:sp>
        <p:nvSpPr>
          <p:cNvPr id="11" name="Rectangle 10">
            <a:extLst>
              <a:ext uri="{FF2B5EF4-FFF2-40B4-BE49-F238E27FC236}">
                <a16:creationId xmlns:a16="http://schemas.microsoft.com/office/drawing/2014/main" id="{32CE3F80-0EAD-4249-B2AB-B83E214D6876}"/>
              </a:ext>
            </a:extLst>
          </p:cNvPr>
          <p:cNvSpPr/>
          <p:nvPr/>
        </p:nvSpPr>
        <p:spPr>
          <a:xfrm>
            <a:off x="457200" y="2558719"/>
            <a:ext cx="8275800" cy="2246769"/>
          </a:xfrm>
          <a:prstGeom prst="rect">
            <a:avLst/>
          </a:prstGeom>
        </p:spPr>
        <p:txBody>
          <a:bodyPr wrap="square">
            <a:spAutoFit/>
          </a:bodyPr>
          <a:lstStyle/>
          <a:p>
            <a:pPr marL="298450" indent="-285750">
              <a:spcBef>
                <a:spcPts val="600"/>
              </a:spcBef>
              <a:spcAft>
                <a:spcPts val="600"/>
              </a:spcAft>
              <a:buClr>
                <a:srgbClr val="3333B2"/>
              </a:buClr>
              <a:buSzPct val="90909"/>
              <a:buFont typeface="Arial" panose="020B0604020202020204" pitchFamily="34" charset="0"/>
              <a:buChar char="•"/>
              <a:tabLst>
                <a:tab pos="145415" algn="l"/>
              </a:tabLst>
            </a:pPr>
            <a:r>
              <a:rPr lang="en-GB" sz="2400" spc="-10" dirty="0">
                <a:solidFill>
                  <a:schemeClr val="tx2"/>
                </a:solidFill>
                <a:latin typeface="Arial" panose="020B0604020202020204" pitchFamily="34" charset="0"/>
                <a:cs typeface="Arial" panose="020B0604020202020204" pitchFamily="34" charset="0"/>
              </a:rPr>
              <a:t>Needs </a:t>
            </a:r>
            <a:r>
              <a:rPr lang="en-GB" sz="2400" spc="-5" dirty="0">
                <a:solidFill>
                  <a:schemeClr val="tx2"/>
                </a:solidFill>
                <a:latin typeface="Arial" panose="020B0604020202020204" pitchFamily="34" charset="0"/>
                <a:cs typeface="Arial" panose="020B0604020202020204" pitchFamily="34" charset="0"/>
              </a:rPr>
              <a:t>around </a:t>
            </a:r>
            <a:r>
              <a:rPr lang="en-GB" sz="2400" i="1" spc="20" dirty="0">
                <a:solidFill>
                  <a:schemeClr val="tx2"/>
                </a:solidFill>
                <a:latin typeface="Arial" panose="020B0604020202020204" pitchFamily="34" charset="0"/>
                <a:cs typeface="Arial" panose="020B0604020202020204" pitchFamily="34" charset="0"/>
              </a:rPr>
              <a:t>n</a:t>
            </a:r>
            <a:r>
              <a:rPr lang="en-GB" sz="2400" spc="30" baseline="27777" dirty="0">
                <a:solidFill>
                  <a:schemeClr val="tx2"/>
                </a:solidFill>
                <a:latin typeface="Arial" panose="020B0604020202020204" pitchFamily="34" charset="0"/>
                <a:cs typeface="Arial" panose="020B0604020202020204" pitchFamily="34" charset="0"/>
              </a:rPr>
              <a:t>2 </a:t>
            </a:r>
            <a:r>
              <a:rPr lang="en-GB" sz="2400" i="1" spc="20" dirty="0">
                <a:solidFill>
                  <a:schemeClr val="tx2"/>
                </a:solidFill>
                <a:latin typeface="Arial" panose="020B0604020202020204" pitchFamily="34" charset="0"/>
                <a:cs typeface="Arial" panose="020B0604020202020204" pitchFamily="34" charset="0"/>
              </a:rPr>
              <a:t>/ </a:t>
            </a:r>
            <a:r>
              <a:rPr lang="en-GB" sz="2400" spc="20" dirty="0">
                <a:solidFill>
                  <a:schemeClr val="tx2"/>
                </a:solidFill>
                <a:latin typeface="Arial" panose="020B0604020202020204" pitchFamily="34" charset="0"/>
                <a:cs typeface="Arial" panose="020B0604020202020204" pitchFamily="34" charset="0"/>
              </a:rPr>
              <a:t>2 </a:t>
            </a:r>
            <a:r>
              <a:rPr lang="en-GB" sz="2400" spc="-5" dirty="0">
                <a:solidFill>
                  <a:schemeClr val="tx2"/>
                </a:solidFill>
                <a:latin typeface="Arial" panose="020B0604020202020204" pitchFamily="34" charset="0"/>
                <a:cs typeface="Arial" panose="020B0604020202020204" pitchFamily="34" charset="0"/>
              </a:rPr>
              <a:t>comparisons </a:t>
            </a:r>
            <a:r>
              <a:rPr lang="en-GB" sz="2400" spc="-10" dirty="0">
                <a:solidFill>
                  <a:schemeClr val="tx2"/>
                </a:solidFill>
                <a:latin typeface="Arial" panose="020B0604020202020204" pitchFamily="34" charset="0"/>
                <a:cs typeface="Arial" panose="020B0604020202020204" pitchFamily="34" charset="0"/>
              </a:rPr>
              <a:t>and </a:t>
            </a:r>
            <a:r>
              <a:rPr lang="en-GB" sz="2400" spc="-5" dirty="0">
                <a:solidFill>
                  <a:schemeClr val="tx2"/>
                </a:solidFill>
                <a:latin typeface="Arial" panose="020B0604020202020204" pitchFamily="34" charset="0"/>
                <a:cs typeface="Arial" panose="020B0604020202020204" pitchFamily="34" charset="0"/>
              </a:rPr>
              <a:t>at most </a:t>
            </a:r>
            <a:r>
              <a:rPr lang="en-GB" sz="2400" i="1" spc="-10" dirty="0">
                <a:solidFill>
                  <a:schemeClr val="tx2"/>
                </a:solidFill>
                <a:latin typeface="Arial" panose="020B0604020202020204" pitchFamily="34" charset="0"/>
                <a:cs typeface="Arial" panose="020B0604020202020204" pitchFamily="34" charset="0"/>
              </a:rPr>
              <a:t>n </a:t>
            </a:r>
            <a:r>
              <a:rPr lang="en-GB" sz="2400" spc="-254" dirty="0">
                <a:solidFill>
                  <a:schemeClr val="tx2"/>
                </a:solidFill>
                <a:latin typeface="Arial" panose="020B0604020202020204" pitchFamily="34" charset="0"/>
                <a:cs typeface="Arial" panose="020B0604020202020204" pitchFamily="34" charset="0"/>
              </a:rPr>
              <a:t>−</a:t>
            </a:r>
            <a:r>
              <a:rPr lang="en-GB" sz="2400" spc="-5" dirty="0">
                <a:solidFill>
                  <a:schemeClr val="tx2"/>
                </a:solidFill>
                <a:latin typeface="Arial" panose="020B0604020202020204" pitchFamily="34" charset="0"/>
                <a:cs typeface="Arial" panose="020B0604020202020204" pitchFamily="34" charset="0"/>
              </a:rPr>
              <a:t> </a:t>
            </a:r>
            <a:r>
              <a:rPr lang="en-GB" sz="2400" spc="-10" dirty="0">
                <a:solidFill>
                  <a:schemeClr val="tx2"/>
                </a:solidFill>
                <a:latin typeface="Arial" panose="020B0604020202020204" pitchFamily="34" charset="0"/>
                <a:cs typeface="Arial" panose="020B0604020202020204" pitchFamily="34" charset="0"/>
              </a:rPr>
              <a:t>1</a:t>
            </a:r>
            <a:r>
              <a:rPr lang="en-GB" sz="2400" spc="-40" dirty="0">
                <a:solidFill>
                  <a:schemeClr val="tx2"/>
                </a:solidFill>
                <a:latin typeface="Arial" panose="020B0604020202020204" pitchFamily="34" charset="0"/>
                <a:cs typeface="Arial" panose="020B0604020202020204" pitchFamily="34" charset="0"/>
              </a:rPr>
              <a:t> </a:t>
            </a:r>
            <a:r>
              <a:rPr lang="en-GB" sz="2400" spc="-10" dirty="0">
                <a:solidFill>
                  <a:schemeClr val="tx2"/>
                </a:solidFill>
                <a:latin typeface="Arial" panose="020B0604020202020204" pitchFamily="34" charset="0"/>
                <a:cs typeface="Arial" panose="020B0604020202020204" pitchFamily="34" charset="0"/>
              </a:rPr>
              <a:t>exchanges.</a:t>
            </a:r>
          </a:p>
          <a:p>
            <a:pPr marL="298450" marR="5080" indent="-285750">
              <a:spcBef>
                <a:spcPts val="600"/>
              </a:spcBef>
              <a:spcAft>
                <a:spcPts val="600"/>
              </a:spcAft>
              <a:buClr>
                <a:srgbClr val="3333B2"/>
              </a:buClr>
              <a:buSzPct val="90909"/>
              <a:buFont typeface="Arial" panose="020B0604020202020204" pitchFamily="34" charset="0"/>
              <a:buChar char="•"/>
              <a:tabLst>
                <a:tab pos="145415" algn="l"/>
              </a:tabLst>
            </a:pPr>
            <a:r>
              <a:rPr lang="en-GB" sz="2400" spc="-10" dirty="0">
                <a:solidFill>
                  <a:srgbClr val="000054"/>
                </a:solidFill>
                <a:latin typeface="Arial" panose="020B0604020202020204" pitchFamily="34" charset="0"/>
                <a:cs typeface="Arial" panose="020B0604020202020204" pitchFamily="34" charset="0"/>
              </a:rPr>
              <a:t>The running time is </a:t>
            </a:r>
            <a:r>
              <a:rPr lang="en-GB" sz="2400" b="1" i="1" spc="-10" dirty="0">
                <a:solidFill>
                  <a:srgbClr val="000054"/>
                </a:solidFill>
                <a:latin typeface="Arial" panose="020B0604020202020204" pitchFamily="34" charset="0"/>
                <a:cs typeface="Arial" panose="020B0604020202020204" pitchFamily="34" charset="0"/>
              </a:rPr>
              <a:t>insensitive</a:t>
            </a:r>
            <a:r>
              <a:rPr lang="en-GB" sz="2400" spc="-10" dirty="0">
                <a:solidFill>
                  <a:srgbClr val="000054"/>
                </a:solidFill>
                <a:latin typeface="Arial" panose="020B0604020202020204" pitchFamily="34" charset="0"/>
                <a:cs typeface="Arial" panose="020B0604020202020204" pitchFamily="34" charset="0"/>
              </a:rPr>
              <a:t> to the input, so the best, average, and worst case are essentially the same </a:t>
            </a:r>
          </a:p>
          <a:p>
            <a:pPr marL="755650" marR="5080" lvl="1" indent="-285750">
              <a:spcBef>
                <a:spcPts val="600"/>
              </a:spcBef>
              <a:spcAft>
                <a:spcPts val="600"/>
              </a:spcAft>
              <a:buClr>
                <a:srgbClr val="3333B2"/>
              </a:buClr>
              <a:buSzPct val="90909"/>
              <a:buFont typeface="Arial" panose="020B0604020202020204" pitchFamily="34" charset="0"/>
              <a:buChar char="•"/>
              <a:tabLst>
                <a:tab pos="145415" algn="l"/>
              </a:tabLst>
            </a:pPr>
            <a:r>
              <a:rPr lang="en-GB" sz="2400" spc="-10" dirty="0">
                <a:solidFill>
                  <a:srgbClr val="000054"/>
                </a:solidFill>
                <a:latin typeface="Arial" panose="020B0604020202020204" pitchFamily="34" charset="0"/>
                <a:cs typeface="Arial" panose="020B0604020202020204" pitchFamily="34" charset="0"/>
              </a:rPr>
              <a:t>Why?</a:t>
            </a:r>
          </a:p>
        </p:txBody>
      </p:sp>
      <p:sp>
        <p:nvSpPr>
          <p:cNvPr id="3" name="Slide Number Placeholder 2">
            <a:extLst>
              <a:ext uri="{FF2B5EF4-FFF2-40B4-BE49-F238E27FC236}">
                <a16:creationId xmlns:a16="http://schemas.microsoft.com/office/drawing/2014/main" id="{45C41245-46D0-4323-A184-9CB945DF9C4D}"/>
              </a:ext>
            </a:extLst>
          </p:cNvPr>
          <p:cNvSpPr>
            <a:spLocks noGrp="1"/>
          </p:cNvSpPr>
          <p:nvPr>
            <p:ph type="sldNum" sz="quarter" idx="12"/>
          </p:nvPr>
        </p:nvSpPr>
        <p:spPr/>
        <p:txBody>
          <a:bodyPr/>
          <a:lstStyle/>
          <a:p>
            <a:fld id="{66B7A6BE-7A3D-1C4F-BEDA-C5431FB9FC0F}" type="slidenum">
              <a:rPr lang="en-US" smtClean="0"/>
              <a:pPr/>
              <a:t>18</a:t>
            </a:fld>
            <a:endParaRPr lang="en-US" dirty="0"/>
          </a:p>
        </p:txBody>
      </p:sp>
    </p:spTree>
    <p:extLst>
      <p:ext uri="{BB962C8B-B14F-4D97-AF65-F5344CB8AC3E}">
        <p14:creationId xmlns:p14="http://schemas.microsoft.com/office/powerpoint/2010/main" val="15834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5C23923-01F4-462B-814C-FDAF0D0D8149}"/>
              </a:ext>
            </a:extLst>
          </p:cNvPr>
          <p:cNvSpPr>
            <a:spLocks noGrp="1"/>
          </p:cNvSpPr>
          <p:nvPr>
            <p:ph idx="1"/>
          </p:nvPr>
        </p:nvSpPr>
        <p:spPr/>
        <p:txBody>
          <a:bodyPr/>
          <a:lstStyle/>
          <a:p>
            <a:r>
              <a:rPr lang="en-GB" dirty="0">
                <a:hlinkClick r:id="rId2"/>
              </a:rPr>
              <a:t>https://visualgo.net/bn/sorting</a:t>
            </a:r>
            <a:r>
              <a:rPr lang="en-GB" dirty="0"/>
              <a:t> </a:t>
            </a:r>
          </a:p>
        </p:txBody>
      </p:sp>
      <p:sp>
        <p:nvSpPr>
          <p:cNvPr id="2" name="Title 1">
            <a:extLst>
              <a:ext uri="{FF2B5EF4-FFF2-40B4-BE49-F238E27FC236}">
                <a16:creationId xmlns:a16="http://schemas.microsoft.com/office/drawing/2014/main" id="{D4653915-8C89-40AC-9C70-76C7787713D3}"/>
              </a:ext>
            </a:extLst>
          </p:cNvPr>
          <p:cNvSpPr>
            <a:spLocks noGrp="1"/>
          </p:cNvSpPr>
          <p:nvPr>
            <p:ph type="title"/>
          </p:nvPr>
        </p:nvSpPr>
        <p:spPr/>
        <p:txBody>
          <a:bodyPr/>
          <a:lstStyle/>
          <a:p>
            <a:r>
              <a:rPr lang="en-US" dirty="0"/>
              <a:t>Selection Sort – Demo</a:t>
            </a:r>
            <a:endParaRPr lang="en-GB" dirty="0"/>
          </a:p>
        </p:txBody>
      </p:sp>
      <p:sp>
        <p:nvSpPr>
          <p:cNvPr id="3" name="Slide Number Placeholder 2">
            <a:extLst>
              <a:ext uri="{FF2B5EF4-FFF2-40B4-BE49-F238E27FC236}">
                <a16:creationId xmlns:a16="http://schemas.microsoft.com/office/drawing/2014/main" id="{40B4E403-76DC-4765-B712-781F8EE76FCD}"/>
              </a:ext>
            </a:extLst>
          </p:cNvPr>
          <p:cNvSpPr>
            <a:spLocks noGrp="1"/>
          </p:cNvSpPr>
          <p:nvPr>
            <p:ph type="sldNum" sz="quarter" idx="12"/>
          </p:nvPr>
        </p:nvSpPr>
        <p:spPr/>
        <p:txBody>
          <a:bodyPr/>
          <a:lstStyle/>
          <a:p>
            <a:fld id="{66B7A6BE-7A3D-1C4F-BEDA-C5431FB9FC0F}" type="slidenum">
              <a:rPr lang="en-US" smtClean="0"/>
              <a:pPr/>
              <a:t>19</a:t>
            </a:fld>
            <a:endParaRPr lang="en-US" dirty="0"/>
          </a:p>
        </p:txBody>
      </p:sp>
    </p:spTree>
    <p:extLst>
      <p:ext uri="{BB962C8B-B14F-4D97-AF65-F5344CB8AC3E}">
        <p14:creationId xmlns:p14="http://schemas.microsoft.com/office/powerpoint/2010/main" val="32255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065A5-7ACB-45C4-8ED6-A9C0FA857600}"/>
              </a:ext>
            </a:extLst>
          </p:cNvPr>
          <p:cNvSpPr>
            <a:spLocks noGrp="1"/>
          </p:cNvSpPr>
          <p:nvPr>
            <p:ph idx="1"/>
          </p:nvPr>
        </p:nvSpPr>
        <p:spPr/>
        <p:txBody>
          <a:bodyPr>
            <a:normAutofit fontScale="92500" lnSpcReduction="10000"/>
          </a:bodyPr>
          <a:lstStyle/>
          <a:p>
            <a:pPr marL="457200" indent="-457200">
              <a:lnSpc>
                <a:spcPct val="100000"/>
              </a:lnSpc>
              <a:buFont typeface="+mj-lt"/>
              <a:buAutoNum type="arabicPeriod"/>
            </a:pPr>
            <a:r>
              <a:rPr lang="en-US" dirty="0"/>
              <a:t>Overview</a:t>
            </a:r>
          </a:p>
          <a:p>
            <a:pPr marL="457200" indent="-457200">
              <a:lnSpc>
                <a:spcPct val="100000"/>
              </a:lnSpc>
              <a:buFont typeface="+mj-lt"/>
              <a:buAutoNum type="arabicPeriod"/>
            </a:pPr>
            <a:r>
              <a:rPr lang="en-US" dirty="0"/>
              <a:t>Sorting</a:t>
            </a:r>
          </a:p>
          <a:p>
            <a:pPr marL="457200" indent="-457200">
              <a:lnSpc>
                <a:spcPct val="100000"/>
              </a:lnSpc>
              <a:buFont typeface="+mj-lt"/>
              <a:buAutoNum type="arabicPeriod"/>
            </a:pPr>
            <a:r>
              <a:rPr lang="en-AU" dirty="0"/>
              <a:t>Convex Hull</a:t>
            </a:r>
          </a:p>
          <a:p>
            <a:pPr marL="457200" indent="-457200">
              <a:lnSpc>
                <a:spcPct val="100000"/>
              </a:lnSpc>
              <a:buFont typeface="+mj-lt"/>
              <a:buAutoNum type="arabicPeriod"/>
            </a:pPr>
            <a:r>
              <a:rPr lang="en-AU" dirty="0"/>
              <a:t>Exhaustive Search</a:t>
            </a:r>
          </a:p>
          <a:p>
            <a:pPr marL="457200" indent="-457200">
              <a:lnSpc>
                <a:spcPct val="100000"/>
              </a:lnSpc>
              <a:buFont typeface="+mj-lt"/>
              <a:buAutoNum type="arabicPeriod"/>
            </a:pPr>
            <a:r>
              <a:rPr lang="en-AU" dirty="0"/>
              <a:t>Sequential Search</a:t>
            </a:r>
          </a:p>
          <a:p>
            <a:pPr marL="457200" indent="-457200">
              <a:lnSpc>
                <a:spcPct val="100000"/>
              </a:lnSpc>
              <a:buFont typeface="+mj-lt"/>
              <a:buAutoNum type="arabicPeriod"/>
            </a:pPr>
            <a:r>
              <a:rPr lang="en-GB" dirty="0"/>
              <a:t>Brute Force String Matching</a:t>
            </a:r>
          </a:p>
          <a:p>
            <a:pPr marL="457200" indent="-457200">
              <a:lnSpc>
                <a:spcPct val="100000"/>
              </a:lnSpc>
              <a:buFont typeface="+mj-lt"/>
              <a:buAutoNum type="arabicPeriod"/>
            </a:pPr>
            <a:r>
              <a:rPr lang="en-US" dirty="0"/>
              <a:t>Summary</a:t>
            </a:r>
          </a:p>
        </p:txBody>
      </p:sp>
      <p:sp>
        <p:nvSpPr>
          <p:cNvPr id="2" name="Title 1">
            <a:extLst>
              <a:ext uri="{FF2B5EF4-FFF2-40B4-BE49-F238E27FC236}">
                <a16:creationId xmlns:a16="http://schemas.microsoft.com/office/drawing/2014/main" id="{4766B6B0-C129-4651-99A1-BCECA327CAC4}"/>
              </a:ext>
            </a:extLst>
          </p:cNvPr>
          <p:cNvSpPr>
            <a:spLocks noGrp="1"/>
          </p:cNvSpPr>
          <p:nvPr>
            <p:ph type="title"/>
          </p:nvPr>
        </p:nvSpPr>
        <p:spPr/>
        <p:txBody>
          <a:bodyPr/>
          <a:lstStyle/>
          <a:p>
            <a:r>
              <a:rPr lang="en-US" dirty="0"/>
              <a:t>Agenda</a:t>
            </a:r>
            <a:endParaRPr lang="en-GB" dirty="0"/>
          </a:p>
        </p:txBody>
      </p:sp>
      <p:sp>
        <p:nvSpPr>
          <p:cNvPr id="4" name="Slide Number Placeholder 3">
            <a:extLst>
              <a:ext uri="{FF2B5EF4-FFF2-40B4-BE49-F238E27FC236}">
                <a16:creationId xmlns:a16="http://schemas.microsoft.com/office/drawing/2014/main" id="{3E5F09ED-621B-4198-861E-8229B1AD853A}"/>
              </a:ext>
            </a:extLst>
          </p:cNvPr>
          <p:cNvSpPr>
            <a:spLocks noGrp="1"/>
          </p:cNvSpPr>
          <p:nvPr>
            <p:ph type="sldNum" sz="quarter" idx="12"/>
          </p:nvPr>
        </p:nvSpPr>
        <p:spPr/>
        <p:txBody>
          <a:bodyPr/>
          <a:lstStyle/>
          <a:p>
            <a:fld id="{66B7A6BE-7A3D-1C4F-BEDA-C5431FB9FC0F}" type="slidenum">
              <a:rPr lang="en-US" smtClean="0"/>
              <a:pPr/>
              <a:t>2</a:t>
            </a:fld>
            <a:endParaRPr lang="en-US" dirty="0"/>
          </a:p>
        </p:txBody>
      </p:sp>
    </p:spTree>
    <p:extLst>
      <p:ext uri="{BB962C8B-B14F-4D97-AF65-F5344CB8AC3E}">
        <p14:creationId xmlns:p14="http://schemas.microsoft.com/office/powerpoint/2010/main" val="3607319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9BF630-314A-4598-AF4B-0D91E4448536}"/>
              </a:ext>
            </a:extLst>
          </p:cNvPr>
          <p:cNvSpPr>
            <a:spLocks noGrp="1"/>
          </p:cNvSpPr>
          <p:nvPr>
            <p:ph idx="1"/>
          </p:nvPr>
        </p:nvSpPr>
        <p:spPr/>
        <p:txBody>
          <a:bodyPr>
            <a:normAutofit/>
          </a:bodyPr>
          <a:lstStyle/>
          <a:p>
            <a:pPr marL="499745">
              <a:lnSpc>
                <a:spcPct val="100000"/>
              </a:lnSpc>
              <a:buClr>
                <a:srgbClr val="3333B2"/>
              </a:buClr>
              <a:buSzPct val="90909"/>
              <a:tabLst>
                <a:tab pos="290195" algn="l"/>
              </a:tabLst>
            </a:pPr>
            <a:r>
              <a:rPr lang="en-GB" spc="-5" dirty="0">
                <a:latin typeface="Arial" panose="020B0604020202020204" pitchFamily="34" charset="0"/>
                <a:cs typeface="Arial" panose="020B0604020202020204" pitchFamily="34" charset="0"/>
              </a:rPr>
              <a:t>Selection </a:t>
            </a:r>
            <a:r>
              <a:rPr lang="en-GB" spc="5" dirty="0">
                <a:latin typeface="Arial" panose="020B0604020202020204" pitchFamily="34" charset="0"/>
                <a:cs typeface="Arial" panose="020B0604020202020204" pitchFamily="34" charset="0"/>
              </a:rPr>
              <a:t>sort </a:t>
            </a:r>
            <a:r>
              <a:rPr lang="en-GB" spc="-5" dirty="0">
                <a:latin typeface="Arial" panose="020B0604020202020204" pitchFamily="34" charset="0"/>
                <a:cs typeface="Arial" panose="020B0604020202020204" pitchFamily="34" charset="0"/>
              </a:rPr>
              <a:t>only </a:t>
            </a:r>
            <a:r>
              <a:rPr lang="en-GB" spc="-15" dirty="0">
                <a:solidFill>
                  <a:srgbClr val="C00000"/>
                </a:solidFill>
                <a:latin typeface="Arial" panose="020B0604020202020204" pitchFamily="34" charset="0"/>
                <a:cs typeface="Arial" panose="020B0604020202020204" pitchFamily="34" charset="0"/>
              </a:rPr>
              <a:t>makes </a:t>
            </a:r>
            <a:r>
              <a:rPr lang="en-GB" spc="20" dirty="0">
                <a:solidFill>
                  <a:srgbClr val="C00000"/>
                </a:solidFill>
                <a:latin typeface="Arial" panose="020B0604020202020204" pitchFamily="34" charset="0"/>
                <a:cs typeface="Arial" panose="020B0604020202020204" pitchFamily="34" charset="0"/>
              </a:rPr>
              <a:t>O(</a:t>
            </a:r>
            <a:r>
              <a:rPr lang="en-GB" i="1" spc="20" dirty="0">
                <a:solidFill>
                  <a:srgbClr val="C00000"/>
                </a:solidFill>
                <a:latin typeface="Arial" panose="020B0604020202020204" pitchFamily="34" charset="0"/>
                <a:cs typeface="Arial" panose="020B0604020202020204" pitchFamily="34" charset="0"/>
              </a:rPr>
              <a:t>n</a:t>
            </a:r>
            <a:r>
              <a:rPr lang="en-GB" spc="20" dirty="0">
                <a:solidFill>
                  <a:srgbClr val="C00000"/>
                </a:solidFill>
                <a:latin typeface="Arial" panose="020B0604020202020204" pitchFamily="34" charset="0"/>
                <a:cs typeface="Arial" panose="020B0604020202020204" pitchFamily="34" charset="0"/>
              </a:rPr>
              <a:t>) </a:t>
            </a:r>
            <a:r>
              <a:rPr lang="en-GB" spc="-5" dirty="0">
                <a:solidFill>
                  <a:srgbClr val="C00000"/>
                </a:solidFill>
                <a:latin typeface="Arial" panose="020B0604020202020204" pitchFamily="34" charset="0"/>
                <a:cs typeface="Arial" panose="020B0604020202020204" pitchFamily="34" charset="0"/>
              </a:rPr>
              <a:t>writes </a:t>
            </a:r>
            <a:r>
              <a:rPr lang="en-GB" spc="-15" dirty="0">
                <a:latin typeface="Arial" panose="020B0604020202020204" pitchFamily="34" charset="0"/>
                <a:cs typeface="Arial" panose="020B0604020202020204" pitchFamily="34" charset="0"/>
              </a:rPr>
              <a:t>but </a:t>
            </a:r>
            <a:r>
              <a:rPr lang="en-GB" spc="25" dirty="0">
                <a:latin typeface="Arial" panose="020B0604020202020204" pitchFamily="34" charset="0"/>
                <a:cs typeface="Arial" panose="020B0604020202020204" pitchFamily="34" charset="0"/>
              </a:rPr>
              <a:t>O(</a:t>
            </a:r>
            <a:r>
              <a:rPr lang="en-GB" i="1" spc="25" dirty="0">
                <a:latin typeface="Arial" panose="020B0604020202020204" pitchFamily="34" charset="0"/>
                <a:cs typeface="Arial" panose="020B0604020202020204" pitchFamily="34" charset="0"/>
              </a:rPr>
              <a:t>n</a:t>
            </a:r>
            <a:r>
              <a:rPr lang="en-GB" sz="2800" spc="37" baseline="27777" dirty="0">
                <a:latin typeface="Arial" panose="020B0604020202020204" pitchFamily="34" charset="0"/>
                <a:cs typeface="Arial" panose="020B0604020202020204" pitchFamily="34" charset="0"/>
              </a:rPr>
              <a:t>2</a:t>
            </a:r>
            <a:r>
              <a:rPr lang="en-GB" spc="25" dirty="0">
                <a:latin typeface="Arial" panose="020B0604020202020204" pitchFamily="34" charset="0"/>
                <a:cs typeface="Arial" panose="020B0604020202020204" pitchFamily="34" charset="0"/>
              </a:rPr>
              <a:t>)</a:t>
            </a:r>
            <a:r>
              <a:rPr lang="en-GB" spc="-150"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reads.</a:t>
            </a:r>
            <a:endParaRPr lang="en-GB" dirty="0">
              <a:latin typeface="Arial" panose="020B0604020202020204" pitchFamily="34" charset="0"/>
              <a:cs typeface="Arial" panose="020B0604020202020204" pitchFamily="34" charset="0"/>
            </a:endParaRPr>
          </a:p>
          <a:p>
            <a:pPr marL="499745" marR="240029">
              <a:lnSpc>
                <a:spcPct val="100000"/>
              </a:lnSpc>
              <a:buClr>
                <a:srgbClr val="3333B2"/>
              </a:buClr>
              <a:buSzPct val="90909"/>
              <a:tabLst>
                <a:tab pos="290195" algn="l"/>
              </a:tabLst>
            </a:pPr>
            <a:r>
              <a:rPr lang="en-GB" spc="-10" dirty="0">
                <a:latin typeface="Arial" panose="020B0604020202020204" pitchFamily="34" charset="0"/>
                <a:cs typeface="Arial" panose="020B0604020202020204" pitchFamily="34" charset="0"/>
              </a:rPr>
              <a:t>When </a:t>
            </a:r>
            <a:r>
              <a:rPr lang="en-GB" spc="-5" dirty="0">
                <a:latin typeface="Arial" panose="020B0604020202020204" pitchFamily="34" charset="0"/>
                <a:cs typeface="Arial" panose="020B0604020202020204" pitchFamily="34" charset="0"/>
              </a:rPr>
              <a:t>writes (to </a:t>
            </a:r>
            <a:r>
              <a:rPr lang="en-GB" spc="-15" dirty="0">
                <a:latin typeface="Arial" panose="020B0604020202020204" pitchFamily="34" charset="0"/>
                <a:cs typeface="Arial" panose="020B0604020202020204" pitchFamily="34" charset="0"/>
              </a:rPr>
              <a:t>array) </a:t>
            </a:r>
            <a:r>
              <a:rPr lang="en-GB" spc="-5" dirty="0">
                <a:latin typeface="Arial" panose="020B0604020202020204" pitchFamily="34" charset="0"/>
                <a:cs typeface="Arial" panose="020B0604020202020204" pitchFamily="34" charset="0"/>
              </a:rPr>
              <a:t>are </a:t>
            </a:r>
            <a:r>
              <a:rPr lang="en-GB" spc="-10" dirty="0">
                <a:latin typeface="Arial" panose="020B0604020202020204" pitchFamily="34" charset="0"/>
                <a:cs typeface="Arial" panose="020B0604020202020204" pitchFamily="34" charset="0"/>
              </a:rPr>
              <a:t>much more </a:t>
            </a:r>
            <a:r>
              <a:rPr lang="en-GB" spc="-15" dirty="0">
                <a:latin typeface="Arial" panose="020B0604020202020204" pitchFamily="34" charset="0"/>
                <a:cs typeface="Arial" panose="020B0604020202020204" pitchFamily="34" charset="0"/>
              </a:rPr>
              <a:t>expensive </a:t>
            </a:r>
            <a:r>
              <a:rPr lang="en-GB" spc="-5" dirty="0">
                <a:latin typeface="Arial" panose="020B0604020202020204" pitchFamily="34" charset="0"/>
                <a:cs typeface="Arial" panose="020B0604020202020204" pitchFamily="34" charset="0"/>
              </a:rPr>
              <a:t>than </a:t>
            </a:r>
            <a:r>
              <a:rPr lang="en-GB" spc="-10" dirty="0">
                <a:latin typeface="Arial" panose="020B0604020202020204" pitchFamily="34" charset="0"/>
                <a:cs typeface="Arial" panose="020B0604020202020204" pitchFamily="34" charset="0"/>
              </a:rPr>
              <a:t>reads, </a:t>
            </a:r>
            <a:r>
              <a:rPr lang="en-GB" spc="-5" dirty="0">
                <a:latin typeface="Arial" panose="020B0604020202020204" pitchFamily="34" charset="0"/>
                <a:cs typeface="Arial" panose="020B0604020202020204" pitchFamily="34" charset="0"/>
              </a:rPr>
              <a:t>selection </a:t>
            </a:r>
            <a:r>
              <a:rPr lang="en-GB" spc="5" dirty="0">
                <a:latin typeface="Arial" panose="020B0604020202020204" pitchFamily="34" charset="0"/>
                <a:cs typeface="Arial" panose="020B0604020202020204" pitchFamily="34" charset="0"/>
              </a:rPr>
              <a:t>sort </a:t>
            </a:r>
            <a:r>
              <a:rPr lang="en-GB" spc="-20" dirty="0">
                <a:latin typeface="Arial" panose="020B0604020202020204" pitchFamily="34" charset="0"/>
                <a:cs typeface="Arial" panose="020B0604020202020204" pitchFamily="34" charset="0"/>
              </a:rPr>
              <a:t>may have </a:t>
            </a:r>
            <a:r>
              <a:rPr lang="en-GB" spc="-10" dirty="0">
                <a:latin typeface="Arial" panose="020B0604020202020204" pitchFamily="34" charset="0"/>
                <a:cs typeface="Arial" panose="020B0604020202020204" pitchFamily="34" charset="0"/>
              </a:rPr>
              <a:t>an advantage, e.g., </a:t>
            </a:r>
            <a:r>
              <a:rPr lang="en-GB" spc="-5" dirty="0">
                <a:latin typeface="Arial" panose="020B0604020202020204" pitchFamily="34" charset="0"/>
                <a:cs typeface="Arial" panose="020B0604020202020204" pitchFamily="34" charset="0"/>
              </a:rPr>
              <a:t>flash</a:t>
            </a:r>
            <a:r>
              <a:rPr lang="en-GB" spc="15" dirty="0">
                <a:latin typeface="Arial" panose="020B0604020202020204" pitchFamily="34" charset="0"/>
                <a:cs typeface="Arial" panose="020B0604020202020204" pitchFamily="34" charset="0"/>
              </a:rPr>
              <a:t> </a:t>
            </a:r>
            <a:r>
              <a:rPr lang="en-GB" spc="-20" dirty="0">
                <a:latin typeface="Arial" panose="020B0604020202020204" pitchFamily="34" charset="0"/>
                <a:cs typeface="Arial" panose="020B0604020202020204" pitchFamily="34" charset="0"/>
              </a:rPr>
              <a:t>memory.</a:t>
            </a:r>
            <a:endParaRPr lang="en-GB" dirty="0">
              <a:latin typeface="Arial" panose="020B0604020202020204" pitchFamily="34" charset="0"/>
              <a:cs typeface="Arial" panose="020B0604020202020204" pitchFamily="34" charset="0"/>
            </a:endParaRPr>
          </a:p>
          <a:p>
            <a:pPr marL="499745" marR="271780">
              <a:lnSpc>
                <a:spcPct val="100000"/>
              </a:lnSpc>
              <a:buClr>
                <a:srgbClr val="3333B2"/>
              </a:buClr>
              <a:buSzPct val="90909"/>
              <a:tabLst>
                <a:tab pos="290195" algn="l"/>
              </a:tabLst>
            </a:pPr>
            <a:r>
              <a:rPr lang="en-GB" spc="-15" dirty="0">
                <a:latin typeface="Arial" panose="020B0604020202020204" pitchFamily="34" charset="0"/>
                <a:cs typeface="Arial" panose="020B0604020202020204" pitchFamily="34" charset="0"/>
              </a:rPr>
              <a:t>Also, </a:t>
            </a:r>
            <a:r>
              <a:rPr lang="en-GB" spc="-20" dirty="0">
                <a:latin typeface="Arial" panose="020B0604020202020204" pitchFamily="34" charset="0"/>
                <a:cs typeface="Arial" panose="020B0604020202020204" pitchFamily="34" charset="0"/>
              </a:rPr>
              <a:t>for </a:t>
            </a:r>
            <a:r>
              <a:rPr lang="en-GB" spc="-5" dirty="0">
                <a:latin typeface="Arial" panose="020B0604020202020204" pitchFamily="34" charset="0"/>
                <a:cs typeface="Arial" panose="020B0604020202020204" pitchFamily="34" charset="0"/>
              </a:rPr>
              <a:t>small </a:t>
            </a:r>
            <a:r>
              <a:rPr lang="en-GB" spc="-15" dirty="0">
                <a:latin typeface="Arial" panose="020B0604020202020204" pitchFamily="34" charset="0"/>
                <a:cs typeface="Arial" panose="020B0604020202020204" pitchFamily="34" charset="0"/>
              </a:rPr>
              <a:t>arrays (10 – 20 elements), </a:t>
            </a:r>
            <a:r>
              <a:rPr lang="en-GB" spc="-5" dirty="0">
                <a:latin typeface="Arial" panose="020B0604020202020204" pitchFamily="34" charset="0"/>
                <a:cs typeface="Arial" panose="020B0604020202020204" pitchFamily="34" charset="0"/>
              </a:rPr>
              <a:t>selection </a:t>
            </a:r>
            <a:r>
              <a:rPr lang="en-GB" spc="5" dirty="0">
                <a:latin typeface="Arial" panose="020B0604020202020204" pitchFamily="34" charset="0"/>
                <a:cs typeface="Arial" panose="020B0604020202020204" pitchFamily="34" charset="0"/>
              </a:rPr>
              <a:t>sort </a:t>
            </a:r>
            <a:r>
              <a:rPr lang="en-GB" spc="-5" dirty="0">
                <a:latin typeface="Arial" panose="020B0604020202020204" pitchFamily="34" charset="0"/>
                <a:cs typeface="Arial" panose="020B0604020202020204" pitchFamily="34" charset="0"/>
              </a:rPr>
              <a:t>is </a:t>
            </a:r>
            <a:r>
              <a:rPr lang="en-GB" spc="-10" dirty="0">
                <a:latin typeface="Arial" panose="020B0604020202020204" pitchFamily="34" charset="0"/>
                <a:cs typeface="Arial" panose="020B0604020202020204" pitchFamily="34" charset="0"/>
              </a:rPr>
              <a:t>relatively </a:t>
            </a:r>
            <a:r>
              <a:rPr lang="en-GB" spc="-5" dirty="0">
                <a:latin typeface="Arial" panose="020B0604020202020204" pitchFamily="34" charset="0"/>
                <a:cs typeface="Arial" panose="020B0604020202020204" pitchFamily="34" charset="0"/>
              </a:rPr>
              <a:t>efficient </a:t>
            </a:r>
            <a:r>
              <a:rPr lang="en-GB" spc="-10" dirty="0">
                <a:latin typeface="Arial" panose="020B0604020202020204" pitchFamily="34" charset="0"/>
                <a:cs typeface="Arial" panose="020B0604020202020204" pitchFamily="34" charset="0"/>
              </a:rPr>
              <a:t>and </a:t>
            </a:r>
            <a:r>
              <a:rPr lang="en-GB" spc="-5" dirty="0">
                <a:latin typeface="Arial" panose="020B0604020202020204" pitchFamily="34" charset="0"/>
                <a:cs typeface="Arial" panose="020B0604020202020204" pitchFamily="34" charset="0"/>
              </a:rPr>
              <a:t>simple to</a:t>
            </a:r>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implement.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B17EEB1-4A83-4D9E-A51C-4D440DDD2DC7}"/>
              </a:ext>
            </a:extLst>
          </p:cNvPr>
          <p:cNvSpPr>
            <a:spLocks noGrp="1"/>
          </p:cNvSpPr>
          <p:nvPr>
            <p:ph type="title"/>
          </p:nvPr>
        </p:nvSpPr>
        <p:spPr/>
        <p:txBody>
          <a:bodyPr/>
          <a:lstStyle/>
          <a:p>
            <a:r>
              <a:rPr lang="en-US" dirty="0"/>
              <a:t>Selection Sort – Why use it</a:t>
            </a:r>
            <a:endParaRPr lang="en-GB" dirty="0"/>
          </a:p>
        </p:txBody>
      </p:sp>
      <p:sp>
        <p:nvSpPr>
          <p:cNvPr id="4" name="Slide Number Placeholder 3">
            <a:extLst>
              <a:ext uri="{FF2B5EF4-FFF2-40B4-BE49-F238E27FC236}">
                <a16:creationId xmlns:a16="http://schemas.microsoft.com/office/drawing/2014/main" id="{B9D42E34-D2F0-4E72-9914-EB960878FEFF}"/>
              </a:ext>
            </a:extLst>
          </p:cNvPr>
          <p:cNvSpPr>
            <a:spLocks noGrp="1"/>
          </p:cNvSpPr>
          <p:nvPr>
            <p:ph type="sldNum" sz="quarter" idx="12"/>
          </p:nvPr>
        </p:nvSpPr>
        <p:spPr/>
        <p:txBody>
          <a:bodyPr/>
          <a:lstStyle/>
          <a:p>
            <a:fld id="{66B7A6BE-7A3D-1C4F-BEDA-C5431FB9FC0F}" type="slidenum">
              <a:rPr lang="en-US" smtClean="0"/>
              <a:pPr/>
              <a:t>20</a:t>
            </a:fld>
            <a:endParaRPr lang="en-US" dirty="0"/>
          </a:p>
        </p:txBody>
      </p:sp>
    </p:spTree>
    <p:extLst>
      <p:ext uri="{BB962C8B-B14F-4D97-AF65-F5344CB8AC3E}">
        <p14:creationId xmlns:p14="http://schemas.microsoft.com/office/powerpoint/2010/main" val="841665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1998E4-91F9-4C96-9358-9193E0EBC5D5}"/>
              </a:ext>
            </a:extLst>
          </p:cNvPr>
          <p:cNvSpPr>
            <a:spLocks noGrp="1"/>
          </p:cNvSpPr>
          <p:nvPr>
            <p:ph idx="1"/>
          </p:nvPr>
        </p:nvSpPr>
        <p:spPr>
          <a:xfrm>
            <a:off x="195943" y="902524"/>
            <a:ext cx="4545535" cy="3794167"/>
          </a:xfrm>
        </p:spPr>
        <p:txBody>
          <a:bodyPr>
            <a:normAutofit lnSpcReduction="10000"/>
          </a:bodyPr>
          <a:lstStyle/>
          <a:p>
            <a:pPr>
              <a:lnSpc>
                <a:spcPct val="100000"/>
              </a:lnSpc>
            </a:pPr>
            <a:r>
              <a:rPr lang="en-GB" spc="-5" dirty="0"/>
              <a:t>A </a:t>
            </a:r>
            <a:r>
              <a:rPr lang="en-GB" dirty="0"/>
              <a:t>sorting </a:t>
            </a:r>
            <a:r>
              <a:rPr lang="en-GB" spc="-5" dirty="0"/>
              <a:t>method is </a:t>
            </a:r>
            <a:r>
              <a:rPr lang="en-GB" b="1" i="1" spc="-10" dirty="0"/>
              <a:t>stable</a:t>
            </a:r>
            <a:r>
              <a:rPr lang="en-GB" i="1" spc="-10" dirty="0"/>
              <a:t> </a:t>
            </a:r>
            <a:r>
              <a:rPr lang="en-GB" spc="-5" dirty="0"/>
              <a:t>if it preserves the </a:t>
            </a:r>
            <a:r>
              <a:rPr lang="en-GB" spc="-5" dirty="0">
                <a:solidFill>
                  <a:schemeClr val="tx2"/>
                </a:solidFill>
              </a:rPr>
              <a:t>relative order </a:t>
            </a:r>
            <a:r>
              <a:rPr lang="en-GB" spc="-5" dirty="0"/>
              <a:t>of </a:t>
            </a:r>
            <a:r>
              <a:rPr lang="en-GB" spc="-5" dirty="0">
                <a:solidFill>
                  <a:schemeClr val="tx2"/>
                </a:solidFill>
              </a:rPr>
              <a:t>duplicate </a:t>
            </a:r>
            <a:r>
              <a:rPr lang="en-GB" spc="-15" dirty="0">
                <a:solidFill>
                  <a:schemeClr val="tx2"/>
                </a:solidFill>
              </a:rPr>
              <a:t>keys</a:t>
            </a:r>
            <a:r>
              <a:rPr lang="en-GB" spc="-15" dirty="0"/>
              <a:t> </a:t>
            </a:r>
            <a:r>
              <a:rPr lang="en-GB" spc="-5" dirty="0"/>
              <a:t>in the</a:t>
            </a:r>
            <a:r>
              <a:rPr lang="en-GB" dirty="0"/>
              <a:t> </a:t>
            </a:r>
            <a:r>
              <a:rPr lang="en-GB" spc="-5" dirty="0"/>
              <a:t>file.</a:t>
            </a:r>
          </a:p>
          <a:p>
            <a:pPr>
              <a:lnSpc>
                <a:spcPct val="100000"/>
              </a:lnSpc>
            </a:pPr>
            <a:r>
              <a:rPr lang="en-GB" spc="-5" dirty="0"/>
              <a:t>Why? Think about sorting last names and first names separately</a:t>
            </a:r>
          </a:p>
          <a:p>
            <a:pPr>
              <a:lnSpc>
                <a:spcPct val="100000"/>
              </a:lnSpc>
            </a:pPr>
            <a:r>
              <a:rPr lang="en-GB" spc="-5" dirty="0"/>
              <a:t>Not all </a:t>
            </a:r>
            <a:r>
              <a:rPr lang="en-GB" dirty="0"/>
              <a:t>sorting </a:t>
            </a:r>
            <a:r>
              <a:rPr lang="en-GB" spc="-5" dirty="0"/>
              <a:t>methods are</a:t>
            </a:r>
            <a:r>
              <a:rPr lang="en-GB" spc="-15" dirty="0"/>
              <a:t> </a:t>
            </a:r>
            <a:r>
              <a:rPr lang="en-GB" spc="-10" dirty="0"/>
              <a:t>stable.</a:t>
            </a:r>
            <a:endParaRPr lang="en-GB" dirty="0"/>
          </a:p>
          <a:p>
            <a:pPr>
              <a:lnSpc>
                <a:spcPct val="100000"/>
              </a:lnSpc>
            </a:pPr>
            <a:endParaRPr lang="en-GB" dirty="0"/>
          </a:p>
        </p:txBody>
      </p:sp>
      <p:sp>
        <p:nvSpPr>
          <p:cNvPr id="2" name="Title 1">
            <a:extLst>
              <a:ext uri="{FF2B5EF4-FFF2-40B4-BE49-F238E27FC236}">
                <a16:creationId xmlns:a16="http://schemas.microsoft.com/office/drawing/2014/main" id="{2AA40963-293C-4A04-A537-7CDFD060F555}"/>
              </a:ext>
            </a:extLst>
          </p:cNvPr>
          <p:cNvSpPr>
            <a:spLocks noGrp="1"/>
          </p:cNvSpPr>
          <p:nvPr>
            <p:ph type="title"/>
          </p:nvPr>
        </p:nvSpPr>
        <p:spPr/>
        <p:txBody>
          <a:bodyPr>
            <a:normAutofit/>
          </a:bodyPr>
          <a:lstStyle/>
          <a:p>
            <a:r>
              <a:rPr lang="en-US" dirty="0"/>
              <a:t>‘Stable’ Sorting Algorithms</a:t>
            </a:r>
            <a:endParaRPr lang="en-GB" dirty="0"/>
          </a:p>
        </p:txBody>
      </p:sp>
      <p:pic>
        <p:nvPicPr>
          <p:cNvPr id="4" name="Picture 3">
            <a:extLst>
              <a:ext uri="{FF2B5EF4-FFF2-40B4-BE49-F238E27FC236}">
                <a16:creationId xmlns:a16="http://schemas.microsoft.com/office/drawing/2014/main" id="{05F83642-DF6E-448D-AFBD-8F1AC68CFE1F}"/>
              </a:ext>
            </a:extLst>
          </p:cNvPr>
          <p:cNvPicPr>
            <a:picLocks noChangeAspect="1"/>
          </p:cNvPicPr>
          <p:nvPr/>
        </p:nvPicPr>
        <p:blipFill>
          <a:blip r:embed="rId2"/>
          <a:stretch>
            <a:fillRect/>
          </a:stretch>
        </p:blipFill>
        <p:spPr>
          <a:xfrm>
            <a:off x="4741478" y="918291"/>
            <a:ext cx="4206577" cy="3794166"/>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768E54B1-4A66-4F3E-B2C9-D4F76D6A1FC1}"/>
              </a:ext>
            </a:extLst>
          </p:cNvPr>
          <p:cNvCxnSpPr/>
          <p:nvPr/>
        </p:nvCxnSpPr>
        <p:spPr>
          <a:xfrm>
            <a:off x="5703176" y="1470134"/>
            <a:ext cx="1615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546CCFBA-9B81-44C1-9C3A-80B486058FA8}"/>
              </a:ext>
            </a:extLst>
          </p:cNvPr>
          <p:cNvCxnSpPr/>
          <p:nvPr/>
        </p:nvCxnSpPr>
        <p:spPr>
          <a:xfrm flipV="1">
            <a:off x="5703176" y="1785445"/>
            <a:ext cx="1615965" cy="13913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361D284-25C7-4ACB-B90A-558A24DC2A65}"/>
              </a:ext>
            </a:extLst>
          </p:cNvPr>
          <p:cNvCxnSpPr/>
          <p:nvPr/>
        </p:nvCxnSpPr>
        <p:spPr>
          <a:xfrm>
            <a:off x="5734707" y="1785445"/>
            <a:ext cx="1584434" cy="34684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2C00A5E-D77A-4F11-A7BC-259231908312}"/>
              </a:ext>
            </a:extLst>
          </p:cNvPr>
          <p:cNvCxnSpPr/>
          <p:nvPr/>
        </p:nvCxnSpPr>
        <p:spPr>
          <a:xfrm>
            <a:off x="5931776" y="2487010"/>
            <a:ext cx="1387365"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317A4FF-49D0-4E39-9C91-65DF825D302C}"/>
              </a:ext>
            </a:extLst>
          </p:cNvPr>
          <p:cNvCxnSpPr/>
          <p:nvPr/>
        </p:nvCxnSpPr>
        <p:spPr>
          <a:xfrm flipV="1">
            <a:off x="6294383" y="2822028"/>
            <a:ext cx="1024758" cy="103264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B1B43780-E793-4C33-BF17-DCEED79A2764}"/>
              </a:ext>
            </a:extLst>
          </p:cNvPr>
          <p:cNvSpPr>
            <a:spLocks noGrp="1"/>
          </p:cNvSpPr>
          <p:nvPr>
            <p:ph type="sldNum" sz="quarter" idx="12"/>
          </p:nvPr>
        </p:nvSpPr>
        <p:spPr/>
        <p:txBody>
          <a:bodyPr/>
          <a:lstStyle/>
          <a:p>
            <a:fld id="{66B7A6BE-7A3D-1C4F-BEDA-C5431FB9FC0F}" type="slidenum">
              <a:rPr lang="en-US" smtClean="0"/>
              <a:pPr/>
              <a:t>21</a:t>
            </a:fld>
            <a:endParaRPr lang="en-US" dirty="0"/>
          </a:p>
        </p:txBody>
      </p:sp>
    </p:spTree>
    <p:extLst>
      <p:ext uri="{BB962C8B-B14F-4D97-AF65-F5344CB8AC3E}">
        <p14:creationId xmlns:p14="http://schemas.microsoft.com/office/powerpoint/2010/main" val="234902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A8148-9F78-44FD-8E31-E6340D7DB513}"/>
              </a:ext>
            </a:extLst>
          </p:cNvPr>
          <p:cNvSpPr>
            <a:spLocks noGrp="1"/>
          </p:cNvSpPr>
          <p:nvPr>
            <p:ph idx="1"/>
          </p:nvPr>
        </p:nvSpPr>
        <p:spPr>
          <a:xfrm>
            <a:off x="195943" y="902524"/>
            <a:ext cx="8728363" cy="3794167"/>
          </a:xfrm>
        </p:spPr>
        <p:txBody>
          <a:bodyPr>
            <a:normAutofit/>
          </a:bodyPr>
          <a:lstStyle/>
          <a:p>
            <a:pPr>
              <a:lnSpc>
                <a:spcPct val="100000"/>
              </a:lnSpc>
            </a:pPr>
            <a:r>
              <a:rPr lang="en-US" dirty="0"/>
              <a:t>Question: is Selection Sort stable?</a:t>
            </a:r>
          </a:p>
          <a:p>
            <a:pPr>
              <a:lnSpc>
                <a:spcPct val="100000"/>
              </a:lnSpc>
            </a:pPr>
            <a:r>
              <a:rPr lang="en-GB" dirty="0"/>
              <a:t>Consider the following example and apply Selection Sort on them:</a:t>
            </a:r>
          </a:p>
          <a:p>
            <a:pPr marL="0" indent="0" algn="ctr">
              <a:lnSpc>
                <a:spcPct val="100000"/>
              </a:lnSpc>
              <a:buNone/>
            </a:pPr>
            <a:r>
              <a:rPr lang="en-US" sz="4000" dirty="0"/>
              <a:t>5</a:t>
            </a:r>
            <a:r>
              <a:rPr lang="en-GB" sz="4000" dirty="0"/>
              <a:t>, 5, 3, 2</a:t>
            </a:r>
            <a:endParaRPr lang="en-GB" dirty="0"/>
          </a:p>
        </p:txBody>
      </p:sp>
      <p:sp>
        <p:nvSpPr>
          <p:cNvPr id="2" name="Title 1">
            <a:extLst>
              <a:ext uri="{FF2B5EF4-FFF2-40B4-BE49-F238E27FC236}">
                <a16:creationId xmlns:a16="http://schemas.microsoft.com/office/drawing/2014/main" id="{9BF02CCD-8147-44D0-82B6-3C8DAA3739C8}"/>
              </a:ext>
            </a:extLst>
          </p:cNvPr>
          <p:cNvSpPr>
            <a:spLocks noGrp="1"/>
          </p:cNvSpPr>
          <p:nvPr>
            <p:ph type="title"/>
          </p:nvPr>
        </p:nvSpPr>
        <p:spPr/>
        <p:txBody>
          <a:bodyPr/>
          <a:lstStyle/>
          <a:p>
            <a:r>
              <a:rPr lang="en-US" dirty="0"/>
              <a:t>Is Selection Sort Stable?</a:t>
            </a:r>
            <a:endParaRPr lang="en-GB" dirty="0"/>
          </a:p>
        </p:txBody>
      </p:sp>
      <p:sp>
        <p:nvSpPr>
          <p:cNvPr id="11" name="Rectangle 10">
            <a:extLst>
              <a:ext uri="{FF2B5EF4-FFF2-40B4-BE49-F238E27FC236}">
                <a16:creationId xmlns:a16="http://schemas.microsoft.com/office/drawing/2014/main" id="{6E1CF877-AF16-4F08-98A2-3564F490DF77}"/>
              </a:ext>
            </a:extLst>
          </p:cNvPr>
          <p:cNvSpPr/>
          <p:nvPr/>
        </p:nvSpPr>
        <p:spPr>
          <a:xfrm>
            <a:off x="3480996" y="2503763"/>
            <a:ext cx="2182008" cy="707886"/>
          </a:xfrm>
          <a:prstGeom prst="rect">
            <a:avLst/>
          </a:prstGeom>
        </p:spPr>
        <p:txBody>
          <a:bodyPr wrap="none">
            <a:spAutoFit/>
          </a:bodyPr>
          <a:lstStyle/>
          <a:p>
            <a:r>
              <a:rPr lang="en-US" sz="4000" dirty="0">
                <a:solidFill>
                  <a:srgbClr val="C00000"/>
                </a:solidFill>
              </a:rPr>
              <a:t>5</a:t>
            </a:r>
            <a:r>
              <a:rPr lang="en-GB" sz="4000" dirty="0"/>
              <a:t>, </a:t>
            </a:r>
            <a:r>
              <a:rPr lang="en-GB" sz="4000" dirty="0">
                <a:solidFill>
                  <a:schemeClr val="accent3"/>
                </a:solidFill>
              </a:rPr>
              <a:t>5</a:t>
            </a:r>
            <a:r>
              <a:rPr lang="en-GB" sz="4000" dirty="0"/>
              <a:t>, 3, 2</a:t>
            </a:r>
            <a:endParaRPr lang="en-AU" sz="4000" dirty="0"/>
          </a:p>
        </p:txBody>
      </p:sp>
      <p:sp>
        <p:nvSpPr>
          <p:cNvPr id="13" name="Rectangle 12">
            <a:extLst>
              <a:ext uri="{FF2B5EF4-FFF2-40B4-BE49-F238E27FC236}">
                <a16:creationId xmlns:a16="http://schemas.microsoft.com/office/drawing/2014/main" id="{42C3078B-70B1-43B3-A686-84B402C9DED2}"/>
              </a:ext>
            </a:extLst>
          </p:cNvPr>
          <p:cNvSpPr/>
          <p:nvPr/>
        </p:nvSpPr>
        <p:spPr>
          <a:xfrm>
            <a:off x="3469120" y="3101539"/>
            <a:ext cx="2182008" cy="707886"/>
          </a:xfrm>
          <a:prstGeom prst="rect">
            <a:avLst/>
          </a:prstGeom>
        </p:spPr>
        <p:txBody>
          <a:bodyPr wrap="none">
            <a:spAutoFit/>
          </a:bodyPr>
          <a:lstStyle/>
          <a:p>
            <a:r>
              <a:rPr lang="en-GB" sz="4000" dirty="0"/>
              <a:t>2, </a:t>
            </a:r>
            <a:r>
              <a:rPr lang="en-GB" sz="4000" dirty="0">
                <a:solidFill>
                  <a:schemeClr val="accent3"/>
                </a:solidFill>
              </a:rPr>
              <a:t>5</a:t>
            </a:r>
            <a:r>
              <a:rPr lang="en-GB" sz="4000" dirty="0"/>
              <a:t>, 3, </a:t>
            </a:r>
            <a:r>
              <a:rPr lang="en-US" sz="4000" dirty="0">
                <a:solidFill>
                  <a:srgbClr val="C00000"/>
                </a:solidFill>
              </a:rPr>
              <a:t>5</a:t>
            </a:r>
            <a:endParaRPr lang="en-AU" sz="4000" dirty="0"/>
          </a:p>
        </p:txBody>
      </p:sp>
      <p:sp>
        <p:nvSpPr>
          <p:cNvPr id="14" name="Rectangle 13">
            <a:extLst>
              <a:ext uri="{FF2B5EF4-FFF2-40B4-BE49-F238E27FC236}">
                <a16:creationId xmlns:a16="http://schemas.microsoft.com/office/drawing/2014/main" id="{26039F65-AB60-4D24-8154-0DBC3A9274F1}"/>
              </a:ext>
            </a:extLst>
          </p:cNvPr>
          <p:cNvSpPr/>
          <p:nvPr/>
        </p:nvSpPr>
        <p:spPr>
          <a:xfrm>
            <a:off x="3469120" y="3699315"/>
            <a:ext cx="2182008" cy="707886"/>
          </a:xfrm>
          <a:prstGeom prst="rect">
            <a:avLst/>
          </a:prstGeom>
        </p:spPr>
        <p:txBody>
          <a:bodyPr wrap="none">
            <a:spAutoFit/>
          </a:bodyPr>
          <a:lstStyle/>
          <a:p>
            <a:r>
              <a:rPr lang="en-GB" sz="4000" dirty="0"/>
              <a:t>2, 3, </a:t>
            </a:r>
            <a:r>
              <a:rPr lang="en-GB" sz="4000" dirty="0">
                <a:solidFill>
                  <a:schemeClr val="accent3"/>
                </a:solidFill>
              </a:rPr>
              <a:t>5</a:t>
            </a:r>
            <a:r>
              <a:rPr lang="en-GB" sz="4000" dirty="0"/>
              <a:t>, </a:t>
            </a:r>
            <a:r>
              <a:rPr lang="en-US" sz="4000" dirty="0">
                <a:solidFill>
                  <a:srgbClr val="C00000"/>
                </a:solidFill>
              </a:rPr>
              <a:t>5</a:t>
            </a:r>
            <a:endParaRPr lang="en-AU" sz="4000" dirty="0"/>
          </a:p>
        </p:txBody>
      </p:sp>
      <p:sp>
        <p:nvSpPr>
          <p:cNvPr id="4" name="Slide Number Placeholder 3">
            <a:extLst>
              <a:ext uri="{FF2B5EF4-FFF2-40B4-BE49-F238E27FC236}">
                <a16:creationId xmlns:a16="http://schemas.microsoft.com/office/drawing/2014/main" id="{38D9DEAB-0788-4E8A-8AC4-3024E0C17C36}"/>
              </a:ext>
            </a:extLst>
          </p:cNvPr>
          <p:cNvSpPr>
            <a:spLocks noGrp="1"/>
          </p:cNvSpPr>
          <p:nvPr>
            <p:ph type="sldNum" sz="quarter" idx="12"/>
          </p:nvPr>
        </p:nvSpPr>
        <p:spPr/>
        <p:txBody>
          <a:bodyPr/>
          <a:lstStyle/>
          <a:p>
            <a:fld id="{66B7A6BE-7A3D-1C4F-BEDA-C5431FB9FC0F}" type="slidenum">
              <a:rPr lang="en-US" smtClean="0"/>
              <a:pPr/>
              <a:t>22</a:t>
            </a:fld>
            <a:endParaRPr lang="en-US" dirty="0"/>
          </a:p>
        </p:txBody>
      </p:sp>
    </p:spTree>
    <p:extLst>
      <p:ext uri="{BB962C8B-B14F-4D97-AF65-F5344CB8AC3E}">
        <p14:creationId xmlns:p14="http://schemas.microsoft.com/office/powerpoint/2010/main" val="21850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0D368-16D5-4667-B4E1-43D727FAA23A}"/>
              </a:ext>
            </a:extLst>
          </p:cNvPr>
          <p:cNvSpPr>
            <a:spLocks noGrp="1"/>
          </p:cNvSpPr>
          <p:nvPr>
            <p:ph idx="1"/>
          </p:nvPr>
        </p:nvSpPr>
        <p:spPr/>
        <p:txBody>
          <a:bodyPr/>
          <a:lstStyle/>
          <a:p>
            <a:pPr marL="0" indent="0">
              <a:lnSpc>
                <a:spcPct val="100000"/>
              </a:lnSpc>
              <a:buNone/>
            </a:pPr>
            <a:r>
              <a:rPr lang="en-US" dirty="0"/>
              <a:t>Bubble Sort</a:t>
            </a:r>
          </a:p>
          <a:p>
            <a:pPr>
              <a:lnSpc>
                <a:spcPct val="100000"/>
              </a:lnSpc>
            </a:pPr>
            <a:r>
              <a:rPr lang="en-GB" dirty="0"/>
              <a:t>A </a:t>
            </a:r>
            <a:r>
              <a:rPr lang="en-GB" b="1" dirty="0"/>
              <a:t>bubble sort </a:t>
            </a:r>
            <a:r>
              <a:rPr lang="en-GB" dirty="0"/>
              <a:t>iteratively </a:t>
            </a:r>
            <a:r>
              <a:rPr lang="en-GB" b="1" i="1" dirty="0">
                <a:solidFill>
                  <a:srgbClr val="C00000"/>
                </a:solidFill>
              </a:rPr>
              <a:t>compares adjacent items </a:t>
            </a:r>
            <a:r>
              <a:rPr lang="en-GB" dirty="0"/>
              <a:t>in a list and </a:t>
            </a:r>
            <a:r>
              <a:rPr lang="en-GB" b="1" i="1" dirty="0">
                <a:solidFill>
                  <a:srgbClr val="C00000"/>
                </a:solidFill>
              </a:rPr>
              <a:t>swaps</a:t>
            </a:r>
            <a:r>
              <a:rPr lang="en-GB" dirty="0"/>
              <a:t> them if they are out of order.</a:t>
            </a:r>
          </a:p>
          <a:p>
            <a:pPr>
              <a:lnSpc>
                <a:spcPct val="100000"/>
              </a:lnSpc>
            </a:pPr>
            <a:endParaRPr lang="en-GB" dirty="0"/>
          </a:p>
        </p:txBody>
      </p:sp>
      <p:sp>
        <p:nvSpPr>
          <p:cNvPr id="2" name="Title 1">
            <a:extLst>
              <a:ext uri="{FF2B5EF4-FFF2-40B4-BE49-F238E27FC236}">
                <a16:creationId xmlns:a16="http://schemas.microsoft.com/office/drawing/2014/main" id="{0730928F-1C15-4575-A763-1794378A6CE7}"/>
              </a:ext>
            </a:extLst>
          </p:cNvPr>
          <p:cNvSpPr>
            <a:spLocks noGrp="1"/>
          </p:cNvSpPr>
          <p:nvPr>
            <p:ph type="title"/>
          </p:nvPr>
        </p:nvSpPr>
        <p:spPr/>
        <p:txBody>
          <a:bodyPr>
            <a:normAutofit/>
          </a:bodyPr>
          <a:lstStyle/>
          <a:p>
            <a:r>
              <a:rPr lang="en-US" dirty="0"/>
              <a:t>Another Brute Force sort…</a:t>
            </a:r>
            <a:endParaRPr lang="en-GB" dirty="0"/>
          </a:p>
        </p:txBody>
      </p:sp>
      <p:sp>
        <p:nvSpPr>
          <p:cNvPr id="4" name="Slide Number Placeholder 3">
            <a:extLst>
              <a:ext uri="{FF2B5EF4-FFF2-40B4-BE49-F238E27FC236}">
                <a16:creationId xmlns:a16="http://schemas.microsoft.com/office/drawing/2014/main" id="{70AC5D9C-1708-4302-B677-D453E1BCD12C}"/>
              </a:ext>
            </a:extLst>
          </p:cNvPr>
          <p:cNvSpPr>
            <a:spLocks noGrp="1"/>
          </p:cNvSpPr>
          <p:nvPr>
            <p:ph type="sldNum" sz="quarter" idx="12"/>
          </p:nvPr>
        </p:nvSpPr>
        <p:spPr/>
        <p:txBody>
          <a:bodyPr/>
          <a:lstStyle/>
          <a:p>
            <a:fld id="{66B7A6BE-7A3D-1C4F-BEDA-C5431FB9FC0F}" type="slidenum">
              <a:rPr lang="en-US" smtClean="0"/>
              <a:pPr/>
              <a:t>23</a:t>
            </a:fld>
            <a:endParaRPr lang="en-US" dirty="0"/>
          </a:p>
        </p:txBody>
      </p:sp>
    </p:spTree>
    <p:extLst>
      <p:ext uri="{BB962C8B-B14F-4D97-AF65-F5344CB8AC3E}">
        <p14:creationId xmlns:p14="http://schemas.microsoft.com/office/powerpoint/2010/main" val="275777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9C8556-8AE7-4E25-83D9-F8DA15D8A966}"/>
              </a:ext>
            </a:extLst>
          </p:cNvPr>
          <p:cNvSpPr>
            <a:spLocks noGrp="1"/>
          </p:cNvSpPr>
          <p:nvPr>
            <p:ph idx="1"/>
          </p:nvPr>
        </p:nvSpPr>
        <p:spPr/>
        <p:txBody>
          <a:bodyPr>
            <a:normAutofit/>
          </a:bodyPr>
          <a:lstStyle/>
          <a:p>
            <a:pPr>
              <a:lnSpc>
                <a:spcPct val="100000"/>
              </a:lnSpc>
            </a:pPr>
            <a:r>
              <a:rPr lang="en-GB" dirty="0"/>
              <a:t>One of the classic (and elementary) sorting algorithms, originally designed and efficient for tape disks, but with random access memory, it doesn’t have much use these days.</a:t>
            </a:r>
          </a:p>
          <a:p>
            <a:pPr>
              <a:lnSpc>
                <a:spcPct val="100000"/>
              </a:lnSpc>
            </a:pPr>
            <a:r>
              <a:rPr lang="en-GB" dirty="0"/>
              <a:t>But insightful to study it and to understand why other sorting algorithms are superior in one or more aspects.</a:t>
            </a:r>
          </a:p>
          <a:p>
            <a:pPr>
              <a:lnSpc>
                <a:spcPct val="100000"/>
              </a:lnSpc>
            </a:pPr>
            <a:r>
              <a:rPr lang="en-GB" dirty="0"/>
              <a:t>It is simple to code.</a:t>
            </a:r>
          </a:p>
        </p:txBody>
      </p:sp>
      <p:sp>
        <p:nvSpPr>
          <p:cNvPr id="2" name="Title 1">
            <a:extLst>
              <a:ext uri="{FF2B5EF4-FFF2-40B4-BE49-F238E27FC236}">
                <a16:creationId xmlns:a16="http://schemas.microsoft.com/office/drawing/2014/main" id="{8CBF0D69-B76F-4352-A7F6-2EAF478A8E4B}"/>
              </a:ext>
            </a:extLst>
          </p:cNvPr>
          <p:cNvSpPr>
            <a:spLocks noGrp="1"/>
          </p:cNvSpPr>
          <p:nvPr>
            <p:ph type="title"/>
          </p:nvPr>
        </p:nvSpPr>
        <p:spPr/>
        <p:txBody>
          <a:bodyPr/>
          <a:lstStyle/>
          <a:p>
            <a:r>
              <a:rPr lang="en-US" dirty="0"/>
              <a:t>Bubble Sort – Motivation</a:t>
            </a:r>
            <a:endParaRPr lang="en-GB" dirty="0"/>
          </a:p>
        </p:txBody>
      </p:sp>
      <p:sp>
        <p:nvSpPr>
          <p:cNvPr id="4" name="Slide Number Placeholder 3">
            <a:extLst>
              <a:ext uri="{FF2B5EF4-FFF2-40B4-BE49-F238E27FC236}">
                <a16:creationId xmlns:a16="http://schemas.microsoft.com/office/drawing/2014/main" id="{7BA7B07C-D9F5-425E-9274-5555425FADCD}"/>
              </a:ext>
            </a:extLst>
          </p:cNvPr>
          <p:cNvSpPr>
            <a:spLocks noGrp="1"/>
          </p:cNvSpPr>
          <p:nvPr>
            <p:ph type="sldNum" sz="quarter" idx="12"/>
          </p:nvPr>
        </p:nvSpPr>
        <p:spPr/>
        <p:txBody>
          <a:bodyPr/>
          <a:lstStyle/>
          <a:p>
            <a:fld id="{66B7A6BE-7A3D-1C4F-BEDA-C5431FB9FC0F}" type="slidenum">
              <a:rPr lang="en-US" smtClean="0"/>
              <a:pPr/>
              <a:t>24</a:t>
            </a:fld>
            <a:endParaRPr lang="en-US" dirty="0"/>
          </a:p>
        </p:txBody>
      </p:sp>
    </p:spTree>
    <p:extLst>
      <p:ext uri="{BB962C8B-B14F-4D97-AF65-F5344CB8AC3E}">
        <p14:creationId xmlns:p14="http://schemas.microsoft.com/office/powerpoint/2010/main" val="389161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9C8556-8AE7-4E25-83D9-F8DA15D8A966}"/>
              </a:ext>
            </a:extLst>
          </p:cNvPr>
          <p:cNvSpPr>
            <a:spLocks noGrp="1"/>
          </p:cNvSpPr>
          <p:nvPr>
            <p:ph idx="1"/>
          </p:nvPr>
        </p:nvSpPr>
        <p:spPr/>
        <p:txBody>
          <a:bodyPr>
            <a:normAutofit lnSpcReduction="10000"/>
          </a:bodyPr>
          <a:lstStyle/>
          <a:p>
            <a:pPr>
              <a:lnSpc>
                <a:spcPct val="100000"/>
              </a:lnSpc>
            </a:pPr>
            <a:r>
              <a:rPr lang="en-GB" spc="-5" dirty="0"/>
              <a:t>First iteration, </a:t>
            </a:r>
            <a:r>
              <a:rPr lang="en-GB" b="1" i="1" spc="-10" dirty="0">
                <a:solidFill>
                  <a:srgbClr val="C00000"/>
                </a:solidFill>
              </a:rPr>
              <a:t>compare each </a:t>
            </a:r>
            <a:r>
              <a:rPr lang="en-GB" b="1" i="1" spc="-5" dirty="0">
                <a:solidFill>
                  <a:srgbClr val="C00000"/>
                </a:solidFill>
              </a:rPr>
              <a:t>adjacent pair </a:t>
            </a:r>
            <a:r>
              <a:rPr lang="en-GB" spc="-5" dirty="0"/>
              <a:t>of elements </a:t>
            </a:r>
            <a:r>
              <a:rPr lang="en-GB" spc="-10" dirty="0"/>
              <a:t>and </a:t>
            </a:r>
            <a:r>
              <a:rPr lang="en-GB" spc="-20" dirty="0"/>
              <a:t>swap </a:t>
            </a:r>
            <a:r>
              <a:rPr lang="en-GB" spc="-10" dirty="0"/>
              <a:t>them </a:t>
            </a:r>
            <a:r>
              <a:rPr lang="en-GB" spc="-5" dirty="0"/>
              <a:t>if </a:t>
            </a:r>
            <a:r>
              <a:rPr lang="en-GB" spc="-15" dirty="0"/>
              <a:t>they </a:t>
            </a:r>
            <a:r>
              <a:rPr lang="en-GB" spc="-5" dirty="0"/>
              <a:t>are out of </a:t>
            </a:r>
            <a:r>
              <a:rPr lang="en-GB" spc="-15" dirty="0"/>
              <a:t>order. </a:t>
            </a:r>
            <a:r>
              <a:rPr lang="en-GB" spc="-10" dirty="0"/>
              <a:t>Eventually largest</a:t>
            </a:r>
            <a:r>
              <a:rPr lang="en-GB" b="1" spc="-10" dirty="0"/>
              <a:t> </a:t>
            </a:r>
            <a:r>
              <a:rPr lang="en-GB" spc="-5" dirty="0"/>
              <a:t>element gets propagated to the</a:t>
            </a:r>
            <a:r>
              <a:rPr lang="en-GB" spc="-10" dirty="0"/>
              <a:t> </a:t>
            </a:r>
            <a:r>
              <a:rPr lang="en-GB" spc="-5" dirty="0"/>
              <a:t>end.</a:t>
            </a:r>
          </a:p>
          <a:p>
            <a:pPr>
              <a:lnSpc>
                <a:spcPct val="100000"/>
              </a:lnSpc>
            </a:pPr>
            <a:r>
              <a:rPr lang="en-GB" spc="-10" dirty="0"/>
              <a:t>Second </a:t>
            </a:r>
            <a:r>
              <a:rPr lang="en-GB" spc="-5" dirty="0"/>
              <a:t>iteration, repeat the </a:t>
            </a:r>
            <a:r>
              <a:rPr lang="en-GB" spc="-10" dirty="0"/>
              <a:t>process, </a:t>
            </a:r>
          </a:p>
          <a:p>
            <a:pPr lvl="1">
              <a:lnSpc>
                <a:spcPct val="100000"/>
              </a:lnSpc>
            </a:pPr>
            <a:r>
              <a:rPr lang="en-GB" sz="2400" spc="-15" dirty="0"/>
              <a:t>but </a:t>
            </a:r>
            <a:r>
              <a:rPr lang="en-GB" sz="2400" spc="-5" dirty="0"/>
              <a:t>only </a:t>
            </a:r>
            <a:r>
              <a:rPr lang="en-GB" sz="2400" b="1" i="1" spc="-5" dirty="0">
                <a:solidFill>
                  <a:srgbClr val="C00000"/>
                </a:solidFill>
              </a:rPr>
              <a:t>from first to </a:t>
            </a:r>
            <a:r>
              <a:rPr lang="en-GB" sz="2400" b="1" i="1" spc="-10" dirty="0">
                <a:solidFill>
                  <a:srgbClr val="C00000"/>
                </a:solidFill>
              </a:rPr>
              <a:t>2</a:t>
            </a:r>
            <a:r>
              <a:rPr lang="en-GB" sz="2400" b="1" i="1" spc="-10" baseline="30000" dirty="0">
                <a:solidFill>
                  <a:srgbClr val="C00000"/>
                </a:solidFill>
              </a:rPr>
              <a:t>nd</a:t>
            </a:r>
            <a:r>
              <a:rPr lang="en-GB" sz="2400" b="1" i="1" spc="-10" dirty="0">
                <a:solidFill>
                  <a:srgbClr val="C00000"/>
                </a:solidFill>
              </a:rPr>
              <a:t> </a:t>
            </a:r>
            <a:r>
              <a:rPr lang="en-GB" sz="2400" b="1" i="1" spc="-5" dirty="0">
                <a:solidFill>
                  <a:srgbClr val="C00000"/>
                </a:solidFill>
              </a:rPr>
              <a:t>last element </a:t>
            </a:r>
            <a:r>
              <a:rPr lang="en-GB" sz="2400" spc="-5" dirty="0"/>
              <a:t>(last element is in its correct position). </a:t>
            </a:r>
            <a:r>
              <a:rPr lang="en-GB" sz="2400" spc="-10" dirty="0"/>
              <a:t>Eventually second largest </a:t>
            </a:r>
            <a:r>
              <a:rPr lang="en-GB" sz="2400" spc="-5" dirty="0"/>
              <a:t>element is at the </a:t>
            </a:r>
            <a:r>
              <a:rPr lang="en-GB" sz="2400" spc="-10" dirty="0"/>
              <a:t>2nd </a:t>
            </a:r>
            <a:r>
              <a:rPr lang="en-GB" sz="2400" spc="-5" dirty="0"/>
              <a:t>last element.</a:t>
            </a:r>
            <a:endParaRPr lang="en-GB" dirty="0"/>
          </a:p>
          <a:p>
            <a:pPr>
              <a:lnSpc>
                <a:spcPct val="100000"/>
              </a:lnSpc>
            </a:pPr>
            <a:r>
              <a:rPr lang="en-GB" spc="-5" dirty="0"/>
              <a:t>Repeat until all elements are</a:t>
            </a:r>
            <a:r>
              <a:rPr lang="en-GB" spc="-15" dirty="0"/>
              <a:t> </a:t>
            </a:r>
            <a:r>
              <a:rPr lang="en-GB" dirty="0"/>
              <a:t>sorted.</a:t>
            </a:r>
          </a:p>
        </p:txBody>
      </p:sp>
      <p:sp>
        <p:nvSpPr>
          <p:cNvPr id="2" name="Title 1">
            <a:extLst>
              <a:ext uri="{FF2B5EF4-FFF2-40B4-BE49-F238E27FC236}">
                <a16:creationId xmlns:a16="http://schemas.microsoft.com/office/drawing/2014/main" id="{8CBF0D69-B76F-4352-A7F6-2EAF478A8E4B}"/>
              </a:ext>
            </a:extLst>
          </p:cNvPr>
          <p:cNvSpPr>
            <a:spLocks noGrp="1"/>
          </p:cNvSpPr>
          <p:nvPr>
            <p:ph type="title"/>
          </p:nvPr>
        </p:nvSpPr>
        <p:spPr/>
        <p:txBody>
          <a:bodyPr/>
          <a:lstStyle/>
          <a:p>
            <a:r>
              <a:rPr lang="en-US" dirty="0"/>
              <a:t>Bubble Sort – Idea</a:t>
            </a:r>
            <a:endParaRPr lang="en-GB" dirty="0"/>
          </a:p>
        </p:txBody>
      </p:sp>
      <p:sp>
        <p:nvSpPr>
          <p:cNvPr id="4" name="Slide Number Placeholder 3">
            <a:extLst>
              <a:ext uri="{FF2B5EF4-FFF2-40B4-BE49-F238E27FC236}">
                <a16:creationId xmlns:a16="http://schemas.microsoft.com/office/drawing/2014/main" id="{9B230967-E1D2-4E6B-BAFF-FF455C327826}"/>
              </a:ext>
            </a:extLst>
          </p:cNvPr>
          <p:cNvSpPr>
            <a:spLocks noGrp="1"/>
          </p:cNvSpPr>
          <p:nvPr>
            <p:ph type="sldNum" sz="quarter" idx="12"/>
          </p:nvPr>
        </p:nvSpPr>
        <p:spPr/>
        <p:txBody>
          <a:bodyPr/>
          <a:lstStyle/>
          <a:p>
            <a:fld id="{66B7A6BE-7A3D-1C4F-BEDA-C5431FB9FC0F}" type="slidenum">
              <a:rPr lang="en-US" smtClean="0"/>
              <a:pPr/>
              <a:t>25</a:t>
            </a:fld>
            <a:endParaRPr lang="en-US" dirty="0"/>
          </a:p>
        </p:txBody>
      </p:sp>
    </p:spTree>
    <p:extLst>
      <p:ext uri="{BB962C8B-B14F-4D97-AF65-F5344CB8AC3E}">
        <p14:creationId xmlns:p14="http://schemas.microsoft.com/office/powerpoint/2010/main" val="317367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1" name="Group 3"/>
          <p:cNvGraphicFramePr>
            <a:graphicFrameLocks noGrp="1"/>
          </p:cNvGraphicFramePr>
          <p:nvPr/>
        </p:nvGraphicFramePr>
        <p:xfrm>
          <a:off x="1771650" y="1302092"/>
          <a:ext cx="4400550" cy="3439716"/>
        </p:xfrm>
        <a:graphic>
          <a:graphicData uri="http://schemas.openxmlformats.org/drawingml/2006/table">
            <a:tbl>
              <a:tblPr/>
              <a:tblGrid>
                <a:gridCol w="7334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cs typeface="Times New Roman" pitchFamily="18" charset="0"/>
                        </a:rPr>
                        <a:t>23</a:t>
                      </a:r>
                      <a:endParaRPr kumimoji="0" lang="en-US" sz="1800" b="0" i="0" u="none" strike="noStrike" cap="none" normalizeH="0" baseline="0" dirty="0">
                        <a:ln>
                          <a:noFill/>
                        </a:ln>
                        <a:solidFill>
                          <a:schemeClr val="tx1"/>
                        </a:solidFill>
                        <a:effectLst/>
                        <a:latin typeface="Times New Roman" pitchFamily="18" charset="0"/>
                      </a:endParaRP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23</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2"/>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23</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4"/>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6"/>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8</a:t>
                      </a:r>
                    </a:p>
                  </a:txBody>
                  <a:tcPr marL="11430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23</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32</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45</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56</a:t>
                      </a:r>
                    </a:p>
                  </a:txBody>
                  <a:tcPr marL="11430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78</a:t>
                      </a:r>
                    </a:p>
                  </a:txBody>
                  <a:tcPr marL="11430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8"/>
                  </a:ext>
                </a:extLst>
              </a:tr>
              <a:tr h="3536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a:ln>
                          <a:noFill/>
                        </a:ln>
                        <a:solidFill>
                          <a:schemeClr val="tx1"/>
                        </a:solidFill>
                        <a:effectLst/>
                        <a:latin typeface="Times New Roman" pitchFamily="18" charset="0"/>
                      </a:endParaRPr>
                    </a:p>
                  </a:txBody>
                  <a:tcPr marL="114300" marR="68580" marT="34290" marB="34290"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800" b="0" i="0" u="none" strike="noStrike" cap="none" normalizeH="0" baseline="0" dirty="0">
                        <a:ln>
                          <a:noFill/>
                        </a:ln>
                        <a:solidFill>
                          <a:schemeClr val="tx1"/>
                        </a:solidFill>
                        <a:effectLst/>
                        <a:latin typeface="Times New Roman" pitchFamily="18" charset="0"/>
                      </a:endParaRPr>
                    </a:p>
                  </a:txBody>
                  <a:tcPr marL="114300" marR="68580" marT="34290" marB="34290"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2638" name="Text Box 125"/>
          <p:cNvSpPr txBox="1">
            <a:spLocks noChangeArrowheads="1"/>
          </p:cNvSpPr>
          <p:nvPr/>
        </p:nvSpPr>
        <p:spPr bwMode="auto">
          <a:xfrm>
            <a:off x="6286500" y="130745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50">
                <a:latin typeface="Times New Roman" pitchFamily="18" charset="0"/>
                <a:cs typeface="Times New Roman" pitchFamily="18" charset="0"/>
              </a:rPr>
              <a:t>Original List</a:t>
            </a:r>
            <a:endParaRPr lang="en-US" altLang="en-US" sz="900">
              <a:latin typeface="Times New Roman" pitchFamily="18" charset="0"/>
              <a:cs typeface="Times New Roman" pitchFamily="18" charset="0"/>
            </a:endParaRPr>
          </a:p>
          <a:p>
            <a:endParaRPr lang="en-US" altLang="en-US" sz="1800">
              <a:latin typeface="Times New Roman" pitchFamily="18" charset="0"/>
            </a:endParaRPr>
          </a:p>
        </p:txBody>
      </p:sp>
      <p:sp>
        <p:nvSpPr>
          <p:cNvPr id="22639" name="Text Box 126"/>
          <p:cNvSpPr txBox="1">
            <a:spLocks noChangeArrowheads="1"/>
          </p:cNvSpPr>
          <p:nvPr/>
        </p:nvSpPr>
        <p:spPr bwMode="auto">
          <a:xfrm>
            <a:off x="6343650" y="193610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1</a:t>
            </a:r>
          </a:p>
          <a:p>
            <a:endParaRPr lang="en-US" altLang="en-US" sz="1800">
              <a:latin typeface="Times New Roman" pitchFamily="18" charset="0"/>
            </a:endParaRPr>
          </a:p>
        </p:txBody>
      </p:sp>
      <p:sp>
        <p:nvSpPr>
          <p:cNvPr id="22640" name="Text Box 127"/>
          <p:cNvSpPr txBox="1">
            <a:spLocks noChangeArrowheads="1"/>
          </p:cNvSpPr>
          <p:nvPr/>
        </p:nvSpPr>
        <p:spPr bwMode="auto">
          <a:xfrm>
            <a:off x="6286500" y="262190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50">
                <a:latin typeface="Times New Roman" pitchFamily="18" charset="0"/>
                <a:cs typeface="Times New Roman" pitchFamily="18" charset="0"/>
              </a:rPr>
              <a:t>After pass 2</a:t>
            </a:r>
            <a:endParaRPr lang="en-US" altLang="en-US" sz="900">
              <a:latin typeface="Times New Roman" pitchFamily="18" charset="0"/>
              <a:cs typeface="Times New Roman" pitchFamily="18" charset="0"/>
            </a:endParaRPr>
          </a:p>
          <a:p>
            <a:endParaRPr lang="en-US" altLang="en-US" sz="1800">
              <a:latin typeface="Times New Roman" pitchFamily="18" charset="0"/>
            </a:endParaRPr>
          </a:p>
        </p:txBody>
      </p:sp>
      <p:sp>
        <p:nvSpPr>
          <p:cNvPr id="22641" name="Text Box 128"/>
          <p:cNvSpPr txBox="1">
            <a:spLocks noChangeArrowheads="1"/>
          </p:cNvSpPr>
          <p:nvPr/>
        </p:nvSpPr>
        <p:spPr bwMode="auto">
          <a:xfrm>
            <a:off x="6400800" y="325055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3</a:t>
            </a:r>
          </a:p>
          <a:p>
            <a:endParaRPr lang="en-US" altLang="en-US" sz="1800">
              <a:latin typeface="Times New Roman" pitchFamily="18" charset="0"/>
            </a:endParaRPr>
          </a:p>
        </p:txBody>
      </p:sp>
      <p:sp>
        <p:nvSpPr>
          <p:cNvPr id="22642" name="Text Box 129"/>
          <p:cNvSpPr txBox="1">
            <a:spLocks noChangeArrowheads="1"/>
          </p:cNvSpPr>
          <p:nvPr/>
        </p:nvSpPr>
        <p:spPr bwMode="auto">
          <a:xfrm>
            <a:off x="6400800" y="3993500"/>
            <a:ext cx="1285875" cy="2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200">
                <a:latin typeface="Times New Roman" pitchFamily="18" charset="0"/>
              </a:rPr>
              <a:t>After pass 4</a:t>
            </a:r>
          </a:p>
          <a:p>
            <a:endParaRPr lang="en-US" altLang="en-US" sz="1800">
              <a:latin typeface="Times New Roman" pitchFamily="18" charset="0"/>
            </a:endParaRPr>
          </a:p>
        </p:txBody>
      </p:sp>
      <p:sp>
        <p:nvSpPr>
          <p:cNvPr id="22643" name="Line 130"/>
          <p:cNvSpPr>
            <a:spLocks noChangeShapeType="1"/>
          </p:cNvSpPr>
          <p:nvPr/>
        </p:nvSpPr>
        <p:spPr bwMode="auto">
          <a:xfrm>
            <a:off x="6172200" y="1078850"/>
            <a:ext cx="0" cy="571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644" name="Line 131"/>
          <p:cNvSpPr>
            <a:spLocks noChangeShapeType="1"/>
          </p:cNvSpPr>
          <p:nvPr/>
        </p:nvSpPr>
        <p:spPr bwMode="auto">
          <a:xfrm>
            <a:off x="5429250" y="1747413"/>
            <a:ext cx="0" cy="571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645" name="Line 132"/>
          <p:cNvSpPr>
            <a:spLocks noChangeShapeType="1"/>
          </p:cNvSpPr>
          <p:nvPr/>
        </p:nvSpPr>
        <p:spPr bwMode="auto">
          <a:xfrm>
            <a:off x="4686300" y="2465333"/>
            <a:ext cx="0" cy="571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646" name="Line 133"/>
          <p:cNvSpPr>
            <a:spLocks noChangeShapeType="1"/>
          </p:cNvSpPr>
          <p:nvPr/>
        </p:nvSpPr>
        <p:spPr bwMode="auto">
          <a:xfrm>
            <a:off x="3943350" y="3136250"/>
            <a:ext cx="0" cy="571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647" name="Line 134"/>
          <p:cNvSpPr>
            <a:spLocks noChangeShapeType="1"/>
          </p:cNvSpPr>
          <p:nvPr/>
        </p:nvSpPr>
        <p:spPr bwMode="auto">
          <a:xfrm>
            <a:off x="3257550" y="3822050"/>
            <a:ext cx="0" cy="571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 name="Title 3"/>
          <p:cNvSpPr>
            <a:spLocks noGrp="1"/>
          </p:cNvSpPr>
          <p:nvPr>
            <p:ph type="title"/>
          </p:nvPr>
        </p:nvSpPr>
        <p:spPr/>
        <p:txBody>
          <a:bodyPr/>
          <a:lstStyle/>
          <a:p>
            <a:r>
              <a:rPr lang="en-US" altLang="en-US" dirty="0"/>
              <a:t>Bubble Sort</a:t>
            </a:r>
            <a:endParaRPr lang="en-US" dirty="0"/>
          </a:p>
        </p:txBody>
      </p:sp>
      <p:sp>
        <p:nvSpPr>
          <p:cNvPr id="2" name="Slide Number Placeholder 1">
            <a:extLst>
              <a:ext uri="{FF2B5EF4-FFF2-40B4-BE49-F238E27FC236}">
                <a16:creationId xmlns:a16="http://schemas.microsoft.com/office/drawing/2014/main" id="{B119F887-7DC2-4058-87FB-69EB73238F2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22962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idx="1"/>
          </p:nvPr>
        </p:nvSpPr>
        <p:spPr/>
        <p:txBody>
          <a:bodyPr/>
          <a:lstStyle/>
          <a:p>
            <a:pPr algn="just" eaLnBrk="1" hangingPunct="1">
              <a:lnSpc>
                <a:spcPct val="90000"/>
              </a:lnSpc>
            </a:pPr>
            <a:r>
              <a:rPr lang="en-US" altLang="en-US" sz="2000" dirty="0">
                <a:cs typeface="Times New Roman" pitchFamily="18" charset="0"/>
              </a:rPr>
              <a:t>The list is divided into two sub-lists: unsorted and sorted</a:t>
            </a:r>
          </a:p>
          <a:p>
            <a:pPr lvl="1" algn="just" eaLnBrk="1" hangingPunct="1">
              <a:lnSpc>
                <a:spcPct val="90000"/>
              </a:lnSpc>
            </a:pPr>
            <a:r>
              <a:rPr lang="en-US" altLang="en-US" sz="2000" dirty="0">
                <a:cs typeface="Times New Roman" pitchFamily="18" charset="0"/>
              </a:rPr>
              <a:t>Bubble sort compares adjacent integers and exchanges them if they are out of order</a:t>
            </a:r>
          </a:p>
          <a:p>
            <a:pPr lvl="1" algn="just" eaLnBrk="1" hangingPunct="1">
              <a:lnSpc>
                <a:spcPct val="90000"/>
              </a:lnSpc>
            </a:pPr>
            <a:r>
              <a:rPr lang="en-US" altLang="en-US" sz="2000" dirty="0">
                <a:cs typeface="Times New Roman" pitchFamily="18" charset="0"/>
              </a:rPr>
              <a:t>The largest element is bubbled from the unsorted list and moved to the sorted sub-list</a:t>
            </a:r>
          </a:p>
          <a:p>
            <a:pPr lvl="1" algn="just" eaLnBrk="1" hangingPunct="1">
              <a:lnSpc>
                <a:spcPct val="90000"/>
              </a:lnSpc>
            </a:pPr>
            <a:r>
              <a:rPr lang="en-US" altLang="en-US" sz="2000" dirty="0">
                <a:cs typeface="Times New Roman" pitchFamily="18" charset="0"/>
              </a:rPr>
              <a:t>After that, the wall moves one element backwards, increasing the number of sorted elements and decreasing the number of unsorted ones</a:t>
            </a:r>
          </a:p>
          <a:p>
            <a:pPr algn="just" eaLnBrk="1" hangingPunct="1">
              <a:lnSpc>
                <a:spcPct val="90000"/>
              </a:lnSpc>
            </a:pPr>
            <a:r>
              <a:rPr lang="en-US" altLang="en-US" sz="2000" dirty="0">
                <a:cs typeface="Times New Roman" pitchFamily="18" charset="0"/>
              </a:rPr>
              <a:t>Given a list of n elements, bubble sort requires up to n-1 passes to sort the data</a:t>
            </a:r>
          </a:p>
        </p:txBody>
      </p:sp>
      <p:sp>
        <p:nvSpPr>
          <p:cNvPr id="2" name="Title 1"/>
          <p:cNvSpPr>
            <a:spLocks noGrp="1"/>
          </p:cNvSpPr>
          <p:nvPr>
            <p:ph type="title"/>
          </p:nvPr>
        </p:nvSpPr>
        <p:spPr/>
        <p:txBody>
          <a:bodyPr/>
          <a:lstStyle/>
          <a:p>
            <a:r>
              <a:rPr lang="en-US" altLang="en-US" dirty="0">
                <a:effectLst/>
              </a:rPr>
              <a:t>Bubble Sort</a:t>
            </a:r>
            <a:endParaRPr lang="en-US" dirty="0">
              <a:effectLst/>
            </a:endParaRPr>
          </a:p>
        </p:txBody>
      </p:sp>
      <p:sp>
        <p:nvSpPr>
          <p:cNvPr id="3" name="Slide Number Placeholder 2">
            <a:extLst>
              <a:ext uri="{FF2B5EF4-FFF2-40B4-BE49-F238E27FC236}">
                <a16:creationId xmlns:a16="http://schemas.microsoft.com/office/drawing/2014/main" id="{06DEDC8B-8B6B-490B-9582-A9DF94AEA5DC}"/>
              </a:ext>
            </a:extLst>
          </p:cNvPr>
          <p:cNvSpPr>
            <a:spLocks noGrp="1"/>
          </p:cNvSpPr>
          <p:nvPr>
            <p:ph type="sldNum" sz="quarter" idx="12"/>
          </p:nvPr>
        </p:nvSpPr>
        <p:spPr/>
        <p:txBody>
          <a:bodyPr/>
          <a:lstStyle/>
          <a:p>
            <a:fld id="{66B7A6BE-7A3D-1C4F-BEDA-C5431FB9FC0F}" type="slidenum">
              <a:rPr lang="en-US" smtClean="0"/>
              <a:pPr/>
              <a:t>27</a:t>
            </a:fld>
            <a:endParaRPr lang="en-US" dirty="0"/>
          </a:p>
        </p:txBody>
      </p:sp>
    </p:spTree>
    <p:extLst>
      <p:ext uri="{BB962C8B-B14F-4D97-AF65-F5344CB8AC3E}">
        <p14:creationId xmlns:p14="http://schemas.microsoft.com/office/powerpoint/2010/main" val="88433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1E81A-F10C-4583-B08C-BA8E298C7FA3}"/>
              </a:ext>
            </a:extLst>
          </p:cNvPr>
          <p:cNvPicPr>
            <a:picLocks noChangeAspect="1"/>
          </p:cNvPicPr>
          <p:nvPr/>
        </p:nvPicPr>
        <p:blipFill rotWithShape="1">
          <a:blip r:embed="rId2"/>
          <a:srcRect l="14166" t="20356" r="17500" b="29249"/>
          <a:stretch/>
        </p:blipFill>
        <p:spPr>
          <a:xfrm>
            <a:off x="431391" y="963141"/>
            <a:ext cx="8251723" cy="4088183"/>
          </a:xfrm>
          <a:prstGeom prst="rect">
            <a:avLst/>
          </a:prstGeom>
        </p:spPr>
      </p:pic>
      <p:sp>
        <p:nvSpPr>
          <p:cNvPr id="5" name="Title 4">
            <a:extLst>
              <a:ext uri="{FF2B5EF4-FFF2-40B4-BE49-F238E27FC236}">
                <a16:creationId xmlns:a16="http://schemas.microsoft.com/office/drawing/2014/main" id="{ECC89D59-F257-B44C-8303-09EB9A63FDF8}"/>
              </a:ext>
            </a:extLst>
          </p:cNvPr>
          <p:cNvSpPr>
            <a:spLocks noGrp="1"/>
          </p:cNvSpPr>
          <p:nvPr>
            <p:ph type="title"/>
          </p:nvPr>
        </p:nvSpPr>
        <p:spPr/>
        <p:txBody>
          <a:bodyPr/>
          <a:lstStyle/>
          <a:p>
            <a:r>
              <a:rPr lang="en-US" dirty="0"/>
              <a:t>Bubble Sort Working</a:t>
            </a:r>
          </a:p>
        </p:txBody>
      </p:sp>
      <p:sp>
        <p:nvSpPr>
          <p:cNvPr id="2" name="Slide Number Placeholder 1">
            <a:extLst>
              <a:ext uri="{FF2B5EF4-FFF2-40B4-BE49-F238E27FC236}">
                <a16:creationId xmlns:a16="http://schemas.microsoft.com/office/drawing/2014/main" id="{B3EC7E8B-F32F-46B7-80E0-D898569F7A7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8409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2B74-2F34-4411-9FA5-B803965E50FE}"/>
              </a:ext>
            </a:extLst>
          </p:cNvPr>
          <p:cNvSpPr>
            <a:spLocks noGrp="1"/>
          </p:cNvSpPr>
          <p:nvPr>
            <p:ph type="title"/>
          </p:nvPr>
        </p:nvSpPr>
        <p:spPr/>
        <p:txBody>
          <a:bodyPr/>
          <a:lstStyle/>
          <a:p>
            <a:r>
              <a:rPr lang="en-US" dirty="0"/>
              <a:t>Bubble Sort – Pseudocode</a:t>
            </a:r>
            <a:endParaRPr lang="en-GB" dirty="0"/>
          </a:p>
        </p:txBody>
      </p:sp>
      <p:pic>
        <p:nvPicPr>
          <p:cNvPr id="4" name="Picture 3">
            <a:extLst>
              <a:ext uri="{FF2B5EF4-FFF2-40B4-BE49-F238E27FC236}">
                <a16:creationId xmlns:a16="http://schemas.microsoft.com/office/drawing/2014/main" id="{F1B8DC9B-9ADE-4E7F-A500-7BBAFA21914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16395" y="902524"/>
            <a:ext cx="7711209" cy="3997111"/>
          </a:xfrm>
          <a:prstGeom prst="rect">
            <a:avLst/>
          </a:prstGeom>
        </p:spPr>
      </p:pic>
      <p:sp>
        <p:nvSpPr>
          <p:cNvPr id="5" name="TextBox 4">
            <a:extLst>
              <a:ext uri="{FF2B5EF4-FFF2-40B4-BE49-F238E27FC236}">
                <a16:creationId xmlns:a16="http://schemas.microsoft.com/office/drawing/2014/main" id="{51997FCA-2C03-4327-84A3-14287F334B5A}"/>
              </a:ext>
            </a:extLst>
          </p:cNvPr>
          <p:cNvSpPr txBox="1"/>
          <p:nvPr/>
        </p:nvSpPr>
        <p:spPr>
          <a:xfrm>
            <a:off x="5155322" y="2431018"/>
            <a:ext cx="3582716" cy="369332"/>
          </a:xfrm>
          <a:prstGeom prst="rect">
            <a:avLst/>
          </a:prstGeom>
          <a:noFill/>
        </p:spPr>
        <p:txBody>
          <a:bodyPr wrap="square" rtlCol="0">
            <a:spAutoFit/>
          </a:bodyPr>
          <a:lstStyle/>
          <a:p>
            <a:r>
              <a:rPr lang="en-AU" dirty="0">
                <a:solidFill>
                  <a:srgbClr val="C00000"/>
                </a:solidFill>
              </a:rPr>
              <a:t>Traverse to 2</a:t>
            </a:r>
            <a:r>
              <a:rPr lang="en-AU" baseline="30000" dirty="0">
                <a:solidFill>
                  <a:srgbClr val="C00000"/>
                </a:solidFill>
              </a:rPr>
              <a:t>nd</a:t>
            </a:r>
            <a:r>
              <a:rPr lang="en-AU" dirty="0">
                <a:solidFill>
                  <a:srgbClr val="C00000"/>
                </a:solidFill>
              </a:rPr>
              <a:t> last element only</a:t>
            </a:r>
          </a:p>
        </p:txBody>
      </p:sp>
      <p:sp>
        <p:nvSpPr>
          <p:cNvPr id="6" name="TextBox 5">
            <a:extLst>
              <a:ext uri="{FF2B5EF4-FFF2-40B4-BE49-F238E27FC236}">
                <a16:creationId xmlns:a16="http://schemas.microsoft.com/office/drawing/2014/main" id="{FC808AB2-211F-4548-8E51-72434DE31508}"/>
              </a:ext>
            </a:extLst>
          </p:cNvPr>
          <p:cNvSpPr txBox="1"/>
          <p:nvPr/>
        </p:nvSpPr>
        <p:spPr>
          <a:xfrm>
            <a:off x="5155323" y="2768084"/>
            <a:ext cx="3819197" cy="646331"/>
          </a:xfrm>
          <a:prstGeom prst="rect">
            <a:avLst/>
          </a:prstGeom>
          <a:noFill/>
        </p:spPr>
        <p:txBody>
          <a:bodyPr wrap="square" rtlCol="0">
            <a:spAutoFit/>
          </a:bodyPr>
          <a:lstStyle/>
          <a:p>
            <a:r>
              <a:rPr lang="en-AU" dirty="0">
                <a:solidFill>
                  <a:srgbClr val="C00000"/>
                </a:solidFill>
              </a:rPr>
              <a:t>Keep traversing and swapping but leave the sorted part alone</a:t>
            </a:r>
          </a:p>
        </p:txBody>
      </p:sp>
      <p:sp>
        <p:nvSpPr>
          <p:cNvPr id="3" name="Slide Number Placeholder 2">
            <a:extLst>
              <a:ext uri="{FF2B5EF4-FFF2-40B4-BE49-F238E27FC236}">
                <a16:creationId xmlns:a16="http://schemas.microsoft.com/office/drawing/2014/main" id="{DF00CF44-5937-49E9-8C14-2965DAD53BEF}"/>
              </a:ext>
            </a:extLst>
          </p:cNvPr>
          <p:cNvSpPr>
            <a:spLocks noGrp="1"/>
          </p:cNvSpPr>
          <p:nvPr>
            <p:ph type="sldNum" sz="quarter" idx="12"/>
          </p:nvPr>
        </p:nvSpPr>
        <p:spPr/>
        <p:txBody>
          <a:bodyPr/>
          <a:lstStyle/>
          <a:p>
            <a:fld id="{66B7A6BE-7A3D-1C4F-BEDA-C5431FB9FC0F}" type="slidenum">
              <a:rPr lang="en-US" smtClean="0"/>
              <a:pPr/>
              <a:t>29</a:t>
            </a:fld>
            <a:endParaRPr lang="en-US" dirty="0"/>
          </a:p>
        </p:txBody>
      </p:sp>
    </p:spTree>
    <p:extLst>
      <p:ext uri="{BB962C8B-B14F-4D97-AF65-F5344CB8AC3E}">
        <p14:creationId xmlns:p14="http://schemas.microsoft.com/office/powerpoint/2010/main" val="390693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140" y="1507506"/>
            <a:ext cx="6737684" cy="1421162"/>
          </a:xfrm>
        </p:spPr>
        <p:txBody>
          <a:bodyPr/>
          <a:lstStyle/>
          <a:p>
            <a:r>
              <a:rPr lang="en-US" dirty="0"/>
              <a:t>1. Overview</a:t>
            </a:r>
          </a:p>
        </p:txBody>
      </p:sp>
    </p:spTree>
    <p:extLst>
      <p:ext uri="{BB962C8B-B14F-4D97-AF65-F5344CB8AC3E}">
        <p14:creationId xmlns:p14="http://schemas.microsoft.com/office/powerpoint/2010/main" val="346069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E91E4C-ED5F-491C-A5CC-902BF7E1AD0C}"/>
              </a:ext>
            </a:extLst>
          </p:cNvPr>
          <p:cNvSpPr>
            <a:spLocks noGrp="1"/>
          </p:cNvSpPr>
          <p:nvPr>
            <p:ph idx="1"/>
          </p:nvPr>
        </p:nvSpPr>
        <p:spPr/>
        <p:txBody>
          <a:bodyPr/>
          <a:lstStyle/>
          <a:p>
            <a:r>
              <a:rPr lang="en-GB" dirty="0">
                <a:hlinkClick r:id="rId2"/>
              </a:rPr>
              <a:t>https://visualgo.net/bn/sorting</a:t>
            </a:r>
            <a:r>
              <a:rPr lang="en-GB" dirty="0"/>
              <a:t> </a:t>
            </a:r>
          </a:p>
        </p:txBody>
      </p:sp>
      <p:sp>
        <p:nvSpPr>
          <p:cNvPr id="2" name="Title 1">
            <a:extLst>
              <a:ext uri="{FF2B5EF4-FFF2-40B4-BE49-F238E27FC236}">
                <a16:creationId xmlns:a16="http://schemas.microsoft.com/office/drawing/2014/main" id="{90802B74-2F34-4411-9FA5-B803965E50FE}"/>
              </a:ext>
            </a:extLst>
          </p:cNvPr>
          <p:cNvSpPr>
            <a:spLocks noGrp="1"/>
          </p:cNvSpPr>
          <p:nvPr>
            <p:ph type="title"/>
          </p:nvPr>
        </p:nvSpPr>
        <p:spPr/>
        <p:txBody>
          <a:bodyPr/>
          <a:lstStyle/>
          <a:p>
            <a:r>
              <a:rPr lang="en-US" dirty="0"/>
              <a:t>Bubble Sort – Demo</a:t>
            </a:r>
            <a:endParaRPr lang="en-GB" dirty="0"/>
          </a:p>
        </p:txBody>
      </p:sp>
      <p:sp>
        <p:nvSpPr>
          <p:cNvPr id="3" name="Slide Number Placeholder 2">
            <a:extLst>
              <a:ext uri="{FF2B5EF4-FFF2-40B4-BE49-F238E27FC236}">
                <a16:creationId xmlns:a16="http://schemas.microsoft.com/office/drawing/2014/main" id="{E46E7DAE-7693-4177-90E6-BA54CA55D55C}"/>
              </a:ext>
            </a:extLst>
          </p:cNvPr>
          <p:cNvSpPr>
            <a:spLocks noGrp="1"/>
          </p:cNvSpPr>
          <p:nvPr>
            <p:ph type="sldNum" sz="quarter" idx="12"/>
          </p:nvPr>
        </p:nvSpPr>
        <p:spPr/>
        <p:txBody>
          <a:bodyPr/>
          <a:lstStyle/>
          <a:p>
            <a:fld id="{66B7A6BE-7A3D-1C4F-BEDA-C5431FB9FC0F}" type="slidenum">
              <a:rPr lang="en-US" smtClean="0"/>
              <a:pPr/>
              <a:t>30</a:t>
            </a:fld>
            <a:endParaRPr lang="en-US" dirty="0"/>
          </a:p>
        </p:txBody>
      </p:sp>
    </p:spTree>
    <p:extLst>
      <p:ext uri="{BB962C8B-B14F-4D97-AF65-F5344CB8AC3E}">
        <p14:creationId xmlns:p14="http://schemas.microsoft.com/office/powerpoint/2010/main" val="4212892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1B1777-21ED-4C1E-9216-D87E37FD3D98}"/>
              </a:ext>
            </a:extLst>
          </p:cNvPr>
          <p:cNvSpPr/>
          <p:nvPr/>
        </p:nvSpPr>
        <p:spPr>
          <a:xfrm>
            <a:off x="748496" y="1558724"/>
            <a:ext cx="7785904" cy="265831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3CD92A0-043B-46E7-B329-54E7F599124E}"/>
              </a:ext>
            </a:extLst>
          </p:cNvPr>
          <p:cNvSpPr>
            <a:spLocks noGrp="1"/>
          </p:cNvSpPr>
          <p:nvPr>
            <p:ph type="title"/>
          </p:nvPr>
        </p:nvSpPr>
        <p:spPr/>
        <p:txBody>
          <a:bodyPr/>
          <a:lstStyle/>
          <a:p>
            <a:r>
              <a:rPr lang="en-US" dirty="0"/>
              <a:t>Bubble Sort – Time Complexity</a:t>
            </a:r>
            <a:endParaRPr lang="en-GB" dirty="0"/>
          </a:p>
        </p:txBody>
      </p:sp>
      <p:pic>
        <p:nvPicPr>
          <p:cNvPr id="4" name="Picture 3">
            <a:extLst>
              <a:ext uri="{FF2B5EF4-FFF2-40B4-BE49-F238E27FC236}">
                <a16:creationId xmlns:a16="http://schemas.microsoft.com/office/drawing/2014/main" id="{AC72B4B7-5C34-4EC7-91E2-0C4ED5055CCE}"/>
              </a:ext>
            </a:extLst>
          </p:cNvPr>
          <p:cNvPicPr>
            <a:picLocks noChangeAspect="1"/>
          </p:cNvPicPr>
          <p:nvPr/>
        </p:nvPicPr>
        <p:blipFill>
          <a:blip r:embed="rId2"/>
          <a:stretch>
            <a:fillRect/>
          </a:stretch>
        </p:blipFill>
        <p:spPr>
          <a:xfrm>
            <a:off x="876300" y="2265446"/>
            <a:ext cx="810216" cy="328552"/>
          </a:xfrm>
          <a:prstGeom prst="rect">
            <a:avLst/>
          </a:prstGeom>
        </p:spPr>
      </p:pic>
      <p:pic>
        <p:nvPicPr>
          <p:cNvPr id="5" name="Picture 4">
            <a:extLst>
              <a:ext uri="{FF2B5EF4-FFF2-40B4-BE49-F238E27FC236}">
                <a16:creationId xmlns:a16="http://schemas.microsoft.com/office/drawing/2014/main" id="{E492F57B-CAB1-42AD-8BAB-ABEB76051D5A}"/>
              </a:ext>
            </a:extLst>
          </p:cNvPr>
          <p:cNvPicPr>
            <a:picLocks noChangeAspect="1"/>
          </p:cNvPicPr>
          <p:nvPr/>
        </p:nvPicPr>
        <p:blipFill>
          <a:blip r:embed="rId3"/>
          <a:stretch>
            <a:fillRect/>
          </a:stretch>
        </p:blipFill>
        <p:spPr>
          <a:xfrm>
            <a:off x="1686516" y="2006365"/>
            <a:ext cx="1297236" cy="923957"/>
          </a:xfrm>
          <a:prstGeom prst="rect">
            <a:avLst/>
          </a:prstGeom>
        </p:spPr>
      </p:pic>
      <p:pic>
        <p:nvPicPr>
          <p:cNvPr id="6" name="Picture 5">
            <a:extLst>
              <a:ext uri="{FF2B5EF4-FFF2-40B4-BE49-F238E27FC236}">
                <a16:creationId xmlns:a16="http://schemas.microsoft.com/office/drawing/2014/main" id="{00C8265C-7958-4DC7-BB3F-DBBB1EDEAAE2}"/>
              </a:ext>
            </a:extLst>
          </p:cNvPr>
          <p:cNvPicPr>
            <a:picLocks noChangeAspect="1"/>
          </p:cNvPicPr>
          <p:nvPr/>
        </p:nvPicPr>
        <p:blipFill>
          <a:blip r:embed="rId4"/>
          <a:stretch>
            <a:fillRect/>
          </a:stretch>
        </p:blipFill>
        <p:spPr>
          <a:xfrm>
            <a:off x="2992092" y="1967744"/>
            <a:ext cx="5111320" cy="923956"/>
          </a:xfrm>
          <a:prstGeom prst="rect">
            <a:avLst/>
          </a:prstGeom>
        </p:spPr>
      </p:pic>
      <p:pic>
        <p:nvPicPr>
          <p:cNvPr id="7" name="Picture 6">
            <a:extLst>
              <a:ext uri="{FF2B5EF4-FFF2-40B4-BE49-F238E27FC236}">
                <a16:creationId xmlns:a16="http://schemas.microsoft.com/office/drawing/2014/main" id="{AABB02D6-0B20-4916-9310-047D7675AA8B}"/>
              </a:ext>
            </a:extLst>
          </p:cNvPr>
          <p:cNvPicPr>
            <a:picLocks noChangeAspect="1"/>
          </p:cNvPicPr>
          <p:nvPr/>
        </p:nvPicPr>
        <p:blipFill>
          <a:blip r:embed="rId5"/>
          <a:stretch>
            <a:fillRect/>
          </a:stretch>
        </p:blipFill>
        <p:spPr>
          <a:xfrm>
            <a:off x="2938033" y="3041022"/>
            <a:ext cx="1641588" cy="789625"/>
          </a:xfrm>
          <a:prstGeom prst="rect">
            <a:avLst/>
          </a:prstGeom>
        </p:spPr>
      </p:pic>
      <p:pic>
        <p:nvPicPr>
          <p:cNvPr id="8" name="Picture 7">
            <a:extLst>
              <a:ext uri="{FF2B5EF4-FFF2-40B4-BE49-F238E27FC236}">
                <a16:creationId xmlns:a16="http://schemas.microsoft.com/office/drawing/2014/main" id="{EDF2011D-55C7-4473-A5F8-9862E0A6DC5D}"/>
              </a:ext>
            </a:extLst>
          </p:cNvPr>
          <p:cNvPicPr>
            <a:picLocks noChangeAspect="1"/>
          </p:cNvPicPr>
          <p:nvPr/>
        </p:nvPicPr>
        <p:blipFill>
          <a:blip r:embed="rId6"/>
          <a:stretch>
            <a:fillRect/>
          </a:stretch>
        </p:blipFill>
        <p:spPr>
          <a:xfrm>
            <a:off x="4712018" y="3184374"/>
            <a:ext cx="1040130" cy="502920"/>
          </a:xfrm>
          <a:prstGeom prst="rect">
            <a:avLst/>
          </a:prstGeom>
        </p:spPr>
      </p:pic>
      <p:sp>
        <p:nvSpPr>
          <p:cNvPr id="3" name="Slide Number Placeholder 2">
            <a:extLst>
              <a:ext uri="{FF2B5EF4-FFF2-40B4-BE49-F238E27FC236}">
                <a16:creationId xmlns:a16="http://schemas.microsoft.com/office/drawing/2014/main" id="{F0769236-DC3B-4CB2-9C7C-17D31A8BC479}"/>
              </a:ext>
            </a:extLst>
          </p:cNvPr>
          <p:cNvSpPr>
            <a:spLocks noGrp="1"/>
          </p:cNvSpPr>
          <p:nvPr>
            <p:ph type="sldNum" sz="quarter" idx="12"/>
          </p:nvPr>
        </p:nvSpPr>
        <p:spPr/>
        <p:txBody>
          <a:bodyPr/>
          <a:lstStyle/>
          <a:p>
            <a:fld id="{66B7A6BE-7A3D-1C4F-BEDA-C5431FB9FC0F}" type="slidenum">
              <a:rPr lang="en-US" smtClean="0"/>
              <a:pPr/>
              <a:t>31</a:t>
            </a:fld>
            <a:endParaRPr lang="en-US" dirty="0"/>
          </a:p>
        </p:txBody>
      </p:sp>
    </p:spTree>
    <p:extLst>
      <p:ext uri="{BB962C8B-B14F-4D97-AF65-F5344CB8AC3E}">
        <p14:creationId xmlns:p14="http://schemas.microsoft.com/office/powerpoint/2010/main" val="25593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8FE742-085D-437D-A6B9-DA7D5664BEC8}"/>
              </a:ext>
            </a:extLst>
          </p:cNvPr>
          <p:cNvSpPr>
            <a:spLocks noGrp="1"/>
          </p:cNvSpPr>
          <p:nvPr>
            <p:ph idx="1"/>
          </p:nvPr>
        </p:nvSpPr>
        <p:spPr>
          <a:xfrm>
            <a:off x="195943" y="902524"/>
            <a:ext cx="8728363" cy="3965079"/>
          </a:xfrm>
        </p:spPr>
        <p:txBody>
          <a:bodyPr>
            <a:normAutofit lnSpcReduction="10000"/>
          </a:bodyPr>
          <a:lstStyle/>
          <a:p>
            <a:pPr marL="355600" marR="588010">
              <a:lnSpc>
                <a:spcPct val="110000"/>
              </a:lnSpc>
              <a:buClr>
                <a:srgbClr val="3333B2"/>
              </a:buClr>
              <a:buSzPct val="90909"/>
              <a:tabLst>
                <a:tab pos="145415" algn="l"/>
              </a:tabLst>
            </a:pPr>
            <a:r>
              <a:rPr lang="en-GB" b="1" spc="-10" dirty="0">
                <a:latin typeface="Arial" panose="020B0604020202020204" pitchFamily="34" charset="0"/>
                <a:cs typeface="Arial" panose="020B0604020202020204" pitchFamily="34" charset="0"/>
              </a:rPr>
              <a:t>Best case</a:t>
            </a:r>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if original file is already </a:t>
            </a:r>
            <a:r>
              <a:rPr lang="en-GB" dirty="0">
                <a:latin typeface="Arial" panose="020B0604020202020204" pitchFamily="34" charset="0"/>
                <a:cs typeface="Arial" panose="020B0604020202020204" pitchFamily="34" charset="0"/>
              </a:rPr>
              <a:t>sorted</a:t>
            </a:r>
          </a:p>
          <a:p>
            <a:pPr marL="755650" marR="588010" lvl="1">
              <a:lnSpc>
                <a:spcPct val="110000"/>
              </a:lnSpc>
              <a:buClr>
                <a:srgbClr val="3333B2"/>
              </a:buClr>
              <a:buSzPct val="90909"/>
              <a:tabLst>
                <a:tab pos="145415" algn="l"/>
              </a:tabLst>
            </a:pPr>
            <a:r>
              <a:rPr lang="en-GB" sz="2400" spc="-5" dirty="0">
                <a:latin typeface="Arial" panose="020B0604020202020204" pitchFamily="34" charset="0"/>
                <a:cs typeface="Arial" panose="020B0604020202020204" pitchFamily="34" charset="0"/>
              </a:rPr>
              <a:t>about </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i="1" spc="20" dirty="0">
                <a:latin typeface="Arial" panose="020B0604020202020204" pitchFamily="34" charset="0"/>
                <a:cs typeface="Arial" panose="020B0604020202020204" pitchFamily="34" charset="0"/>
              </a:rPr>
              <a:t>/</a:t>
            </a:r>
            <a:r>
              <a:rPr lang="en-GB" sz="2400" spc="20" dirty="0">
                <a:latin typeface="Arial" panose="020B0604020202020204" pitchFamily="34" charset="0"/>
                <a:cs typeface="Arial" panose="020B0604020202020204" pitchFamily="34" charset="0"/>
              </a:rPr>
              <a:t>2 </a:t>
            </a:r>
            <a:r>
              <a:rPr lang="en-GB" sz="2400" spc="-5" dirty="0">
                <a:latin typeface="Arial" panose="020B0604020202020204" pitchFamily="34" charset="0"/>
                <a:cs typeface="Arial" panose="020B0604020202020204" pitchFamily="34" charset="0"/>
              </a:rPr>
              <a:t>comparisons </a:t>
            </a:r>
            <a:r>
              <a:rPr lang="en-GB" sz="2400" spc="-10" dirty="0">
                <a:latin typeface="Arial" panose="020B0604020202020204" pitchFamily="34" charset="0"/>
                <a:cs typeface="Arial" panose="020B0604020202020204" pitchFamily="34" charset="0"/>
              </a:rPr>
              <a:t>&amp; 0 exchanges –</a:t>
            </a:r>
            <a:r>
              <a:rPr lang="en-GB" sz="2400" dirty="0">
                <a:latin typeface="Arial" panose="020B0604020202020204" pitchFamily="34" charset="0"/>
                <a:cs typeface="Arial" panose="020B0604020202020204" pitchFamily="34" charset="0"/>
              </a:rPr>
              <a:t> </a:t>
            </a:r>
            <a:r>
              <a:rPr lang="en-GB" sz="2400" spc="20" dirty="0">
                <a:latin typeface="Arial" panose="020B0604020202020204" pitchFamily="34" charset="0"/>
                <a:cs typeface="Arial" panose="020B0604020202020204" pitchFamily="34" charset="0"/>
              </a:rPr>
              <a:t>O(</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spc="2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marL="355600" marR="588010">
              <a:lnSpc>
                <a:spcPct val="110000"/>
              </a:lnSpc>
              <a:buClr>
                <a:srgbClr val="3333B2"/>
              </a:buClr>
              <a:buSzPct val="90909"/>
              <a:tabLst>
                <a:tab pos="145415" algn="l"/>
              </a:tabLst>
            </a:pPr>
            <a:r>
              <a:rPr lang="en-GB" b="1" spc="-25" dirty="0">
                <a:latin typeface="Arial" panose="020B0604020202020204" pitchFamily="34" charset="0"/>
                <a:cs typeface="Arial" panose="020B0604020202020204" pitchFamily="34" charset="0"/>
              </a:rPr>
              <a:t>Worst </a:t>
            </a:r>
            <a:r>
              <a:rPr lang="en-GB" b="1" spc="-10" dirty="0">
                <a:latin typeface="Arial" panose="020B0604020202020204" pitchFamily="34" charset="0"/>
                <a:cs typeface="Arial" panose="020B0604020202020204" pitchFamily="34" charset="0"/>
              </a:rPr>
              <a:t>case</a:t>
            </a:r>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if original file is </a:t>
            </a:r>
            <a:r>
              <a:rPr lang="en-GB" dirty="0">
                <a:latin typeface="Arial" panose="020B0604020202020204" pitchFamily="34" charset="0"/>
                <a:cs typeface="Arial" panose="020B0604020202020204" pitchFamily="34" charset="0"/>
              </a:rPr>
              <a:t>sorted </a:t>
            </a:r>
            <a:r>
              <a:rPr lang="en-GB" spc="-5" dirty="0">
                <a:latin typeface="Arial" panose="020B0604020202020204" pitchFamily="34" charset="0"/>
                <a:cs typeface="Arial" panose="020B0604020202020204" pitchFamily="34" charset="0"/>
              </a:rPr>
              <a:t>in </a:t>
            </a:r>
            <a:r>
              <a:rPr lang="en-GB" spc="-15" dirty="0">
                <a:latin typeface="Arial" panose="020B0604020202020204" pitchFamily="34" charset="0"/>
                <a:cs typeface="Arial" panose="020B0604020202020204" pitchFamily="34" charset="0"/>
              </a:rPr>
              <a:t>reverse order</a:t>
            </a:r>
          </a:p>
          <a:p>
            <a:pPr marL="755650" marR="588010" lvl="1">
              <a:lnSpc>
                <a:spcPct val="110000"/>
              </a:lnSpc>
              <a:buClr>
                <a:srgbClr val="3333B2"/>
              </a:buClr>
              <a:buSzPct val="90909"/>
              <a:tabLst>
                <a:tab pos="145415" algn="l"/>
              </a:tabLst>
            </a:pPr>
            <a:r>
              <a:rPr lang="en-GB" sz="2400" spc="-5" dirty="0">
                <a:latin typeface="Arial" panose="020B0604020202020204" pitchFamily="34" charset="0"/>
                <a:cs typeface="Arial" panose="020B0604020202020204" pitchFamily="34" charset="0"/>
              </a:rPr>
              <a:t>about </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i="1" spc="20" dirty="0">
                <a:latin typeface="Arial" panose="020B0604020202020204" pitchFamily="34" charset="0"/>
                <a:cs typeface="Arial" panose="020B0604020202020204" pitchFamily="34" charset="0"/>
              </a:rPr>
              <a:t>/</a:t>
            </a:r>
            <a:r>
              <a:rPr lang="en-GB" sz="2400" spc="20" dirty="0">
                <a:latin typeface="Arial" panose="020B0604020202020204" pitchFamily="34" charset="0"/>
                <a:cs typeface="Arial" panose="020B0604020202020204" pitchFamily="34" charset="0"/>
              </a:rPr>
              <a:t>2 </a:t>
            </a:r>
            <a:r>
              <a:rPr lang="en-GB" sz="2400" spc="-5" dirty="0">
                <a:latin typeface="Arial" panose="020B0604020202020204" pitchFamily="34" charset="0"/>
                <a:cs typeface="Arial" panose="020B0604020202020204" pitchFamily="34" charset="0"/>
              </a:rPr>
              <a:t>comparisons </a:t>
            </a:r>
            <a:r>
              <a:rPr lang="en-GB" sz="2400" spc="-10" dirty="0">
                <a:latin typeface="Arial" panose="020B0604020202020204" pitchFamily="34" charset="0"/>
                <a:cs typeface="Arial" panose="020B0604020202020204" pitchFamily="34" charset="0"/>
              </a:rPr>
              <a:t>&amp; </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i="1" spc="20" dirty="0">
                <a:latin typeface="Arial" panose="020B0604020202020204" pitchFamily="34" charset="0"/>
                <a:cs typeface="Arial" panose="020B0604020202020204" pitchFamily="34" charset="0"/>
              </a:rPr>
              <a:t>/</a:t>
            </a:r>
            <a:r>
              <a:rPr lang="en-GB" sz="2400" spc="20" dirty="0">
                <a:latin typeface="Arial" panose="020B0604020202020204" pitchFamily="34" charset="0"/>
                <a:cs typeface="Arial" panose="020B0604020202020204" pitchFamily="34" charset="0"/>
              </a:rPr>
              <a:t>2 </a:t>
            </a:r>
            <a:r>
              <a:rPr lang="en-GB" sz="2400" spc="-10" dirty="0">
                <a:latin typeface="Arial" panose="020B0604020202020204" pitchFamily="34" charset="0"/>
                <a:cs typeface="Arial" panose="020B0604020202020204" pitchFamily="34" charset="0"/>
              </a:rPr>
              <a:t>exchanges –</a:t>
            </a:r>
            <a:r>
              <a:rPr lang="en-GB" sz="2400" spc="-30" dirty="0">
                <a:latin typeface="Arial" panose="020B0604020202020204" pitchFamily="34" charset="0"/>
                <a:cs typeface="Arial" panose="020B0604020202020204" pitchFamily="34" charset="0"/>
              </a:rPr>
              <a:t> </a:t>
            </a:r>
            <a:r>
              <a:rPr lang="en-GB" sz="2400" spc="20" dirty="0">
                <a:latin typeface="Arial" panose="020B0604020202020204" pitchFamily="34" charset="0"/>
                <a:cs typeface="Arial" panose="020B0604020202020204" pitchFamily="34" charset="0"/>
              </a:rPr>
              <a:t>O(</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spc="2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marL="355600" marR="588010">
              <a:lnSpc>
                <a:spcPct val="110000"/>
              </a:lnSpc>
              <a:buClr>
                <a:srgbClr val="3333B2"/>
              </a:buClr>
              <a:buSzPct val="90909"/>
              <a:tabLst>
                <a:tab pos="145415" algn="l"/>
              </a:tabLst>
            </a:pPr>
            <a:r>
              <a:rPr lang="en-GB" b="1" spc="-15" dirty="0">
                <a:latin typeface="Arial" panose="020B0604020202020204" pitchFamily="34" charset="0"/>
                <a:cs typeface="Arial" panose="020B0604020202020204" pitchFamily="34" charset="0"/>
              </a:rPr>
              <a:t>Average </a:t>
            </a:r>
            <a:r>
              <a:rPr lang="en-GB" b="1" spc="-10" dirty="0">
                <a:latin typeface="Arial" panose="020B0604020202020204" pitchFamily="34" charset="0"/>
                <a:cs typeface="Arial" panose="020B0604020202020204" pitchFamily="34" charset="0"/>
              </a:rPr>
              <a:t>case</a:t>
            </a:r>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if original file is in </a:t>
            </a:r>
            <a:r>
              <a:rPr lang="en-GB" spc="-10" dirty="0">
                <a:latin typeface="Arial" panose="020B0604020202020204" pitchFamily="34" charset="0"/>
                <a:cs typeface="Arial" panose="020B0604020202020204" pitchFamily="34" charset="0"/>
              </a:rPr>
              <a:t>random </a:t>
            </a:r>
            <a:r>
              <a:rPr lang="en-GB" spc="-15" dirty="0">
                <a:latin typeface="Arial" panose="020B0604020202020204" pitchFamily="34" charset="0"/>
                <a:cs typeface="Arial" panose="020B0604020202020204" pitchFamily="34" charset="0"/>
              </a:rPr>
              <a:t>order</a:t>
            </a:r>
          </a:p>
          <a:p>
            <a:pPr marL="755650" marR="588010" lvl="1">
              <a:lnSpc>
                <a:spcPct val="110000"/>
              </a:lnSpc>
              <a:buClr>
                <a:srgbClr val="3333B2"/>
              </a:buClr>
              <a:buSzPct val="90909"/>
              <a:tabLst>
                <a:tab pos="145415" algn="l"/>
              </a:tabLst>
            </a:pPr>
            <a:r>
              <a:rPr lang="en-GB" sz="2400" spc="-5" dirty="0">
                <a:latin typeface="Arial" panose="020B0604020202020204" pitchFamily="34" charset="0"/>
                <a:cs typeface="Arial" panose="020B0604020202020204" pitchFamily="34" charset="0"/>
              </a:rPr>
              <a:t>about </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i="1" spc="20" dirty="0">
                <a:latin typeface="Arial" panose="020B0604020202020204" pitchFamily="34" charset="0"/>
                <a:cs typeface="Arial" panose="020B0604020202020204" pitchFamily="34" charset="0"/>
              </a:rPr>
              <a:t>/</a:t>
            </a:r>
            <a:r>
              <a:rPr lang="en-GB" sz="2400" spc="20" dirty="0">
                <a:latin typeface="Arial" panose="020B0604020202020204" pitchFamily="34" charset="0"/>
                <a:cs typeface="Arial" panose="020B0604020202020204" pitchFamily="34" charset="0"/>
              </a:rPr>
              <a:t>2 </a:t>
            </a:r>
            <a:r>
              <a:rPr lang="en-GB" sz="2400" spc="-5" dirty="0">
                <a:latin typeface="Arial" panose="020B0604020202020204" pitchFamily="34" charset="0"/>
                <a:cs typeface="Arial" panose="020B0604020202020204" pitchFamily="34" charset="0"/>
              </a:rPr>
              <a:t>comparisons </a:t>
            </a:r>
            <a:r>
              <a:rPr lang="en-GB" sz="2400" spc="-10" dirty="0">
                <a:latin typeface="Arial" panose="020B0604020202020204" pitchFamily="34" charset="0"/>
                <a:cs typeface="Arial" panose="020B0604020202020204" pitchFamily="34" charset="0"/>
              </a:rPr>
              <a:t>&amp; </a:t>
            </a:r>
            <a:r>
              <a:rPr lang="en-GB" sz="2400" spc="-5" dirty="0">
                <a:latin typeface="Arial" panose="020B0604020202020204" pitchFamily="34" charset="0"/>
                <a:cs typeface="Arial" panose="020B0604020202020204" pitchFamily="34" charset="0"/>
              </a:rPr>
              <a:t>less than </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i="1" spc="20" dirty="0">
                <a:latin typeface="Arial" panose="020B0604020202020204" pitchFamily="34" charset="0"/>
                <a:cs typeface="Arial" panose="020B0604020202020204" pitchFamily="34" charset="0"/>
              </a:rPr>
              <a:t>/</a:t>
            </a:r>
            <a:r>
              <a:rPr lang="en-GB" sz="2400" spc="20" dirty="0">
                <a:latin typeface="Arial" panose="020B0604020202020204" pitchFamily="34" charset="0"/>
                <a:cs typeface="Arial" panose="020B0604020202020204" pitchFamily="34" charset="0"/>
              </a:rPr>
              <a:t>2 </a:t>
            </a:r>
            <a:r>
              <a:rPr lang="en-GB" sz="2400" spc="-10" dirty="0">
                <a:latin typeface="Arial" panose="020B0604020202020204" pitchFamily="34" charset="0"/>
                <a:cs typeface="Arial" panose="020B0604020202020204" pitchFamily="34" charset="0"/>
              </a:rPr>
              <a:t>exchanges –</a:t>
            </a:r>
            <a:r>
              <a:rPr lang="en-GB" sz="2400" spc="-35" dirty="0">
                <a:latin typeface="Arial" panose="020B0604020202020204" pitchFamily="34" charset="0"/>
                <a:cs typeface="Arial" panose="020B0604020202020204" pitchFamily="34" charset="0"/>
              </a:rPr>
              <a:t> </a:t>
            </a:r>
            <a:r>
              <a:rPr lang="en-GB" sz="2400" spc="20" dirty="0">
                <a:latin typeface="Arial" panose="020B0604020202020204" pitchFamily="34" charset="0"/>
                <a:cs typeface="Arial" panose="020B0604020202020204" pitchFamily="34" charset="0"/>
              </a:rPr>
              <a:t>O(</a:t>
            </a:r>
            <a:r>
              <a:rPr lang="en-GB" sz="2400"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2</a:t>
            </a:r>
            <a:r>
              <a:rPr lang="en-GB" sz="2400" spc="20" dirty="0">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2395AE8-5E6C-493A-8038-E2C89723E7E0}"/>
              </a:ext>
            </a:extLst>
          </p:cNvPr>
          <p:cNvSpPr>
            <a:spLocks noGrp="1"/>
          </p:cNvSpPr>
          <p:nvPr>
            <p:ph type="title"/>
          </p:nvPr>
        </p:nvSpPr>
        <p:spPr/>
        <p:txBody>
          <a:bodyPr/>
          <a:lstStyle/>
          <a:p>
            <a:r>
              <a:rPr lang="en-US" dirty="0"/>
              <a:t>Bubble Sort – Time Complexity</a:t>
            </a:r>
            <a:endParaRPr lang="en-GB" dirty="0"/>
          </a:p>
        </p:txBody>
      </p:sp>
      <p:sp>
        <p:nvSpPr>
          <p:cNvPr id="4" name="Rectangle 3">
            <a:extLst>
              <a:ext uri="{FF2B5EF4-FFF2-40B4-BE49-F238E27FC236}">
                <a16:creationId xmlns:a16="http://schemas.microsoft.com/office/drawing/2014/main" id="{F64959C5-7BEC-4391-9DA1-A2080AD44883}"/>
              </a:ext>
            </a:extLst>
          </p:cNvPr>
          <p:cNvSpPr/>
          <p:nvPr/>
        </p:nvSpPr>
        <p:spPr>
          <a:xfrm>
            <a:off x="5412727" y="4374371"/>
            <a:ext cx="3590406" cy="523220"/>
          </a:xfrm>
          <a:prstGeom prst="rect">
            <a:avLst/>
          </a:prstGeom>
        </p:spPr>
        <p:txBody>
          <a:bodyPr wrap="none">
            <a:spAutoFit/>
          </a:bodyPr>
          <a:lstStyle/>
          <a:p>
            <a:pPr marL="12700">
              <a:lnSpc>
                <a:spcPct val="100000"/>
              </a:lnSpc>
              <a:spcBef>
                <a:spcPts val="1230"/>
              </a:spcBef>
            </a:pPr>
            <a:r>
              <a:rPr lang="en-GB" sz="2800" spc="-5" dirty="0">
                <a:latin typeface="Arial"/>
                <a:cs typeface="Arial"/>
              </a:rPr>
              <a:t>Is </a:t>
            </a:r>
            <a:r>
              <a:rPr lang="en-GB" sz="2800" spc="-20" dirty="0">
                <a:latin typeface="Arial"/>
                <a:cs typeface="Arial"/>
              </a:rPr>
              <a:t>bubble</a:t>
            </a:r>
            <a:r>
              <a:rPr lang="en-GB" sz="2800" spc="-10" dirty="0">
                <a:latin typeface="Arial"/>
                <a:cs typeface="Arial"/>
              </a:rPr>
              <a:t> </a:t>
            </a:r>
            <a:r>
              <a:rPr lang="en-GB" sz="2800" spc="-5" dirty="0">
                <a:latin typeface="Arial"/>
                <a:cs typeface="Arial"/>
              </a:rPr>
              <a:t>sort </a:t>
            </a:r>
            <a:r>
              <a:rPr lang="en-GB" sz="2800" spc="-5" dirty="0">
                <a:solidFill>
                  <a:schemeClr val="tx2"/>
                </a:solidFill>
                <a:latin typeface="Arial"/>
                <a:cs typeface="Arial"/>
              </a:rPr>
              <a:t>stable</a:t>
            </a:r>
            <a:r>
              <a:rPr lang="en-GB" sz="2800" spc="-5" dirty="0">
                <a:latin typeface="Arial"/>
                <a:cs typeface="Arial"/>
              </a:rPr>
              <a:t>?</a:t>
            </a:r>
            <a:endParaRPr lang="en-GB" sz="2800" dirty="0">
              <a:latin typeface="Arial"/>
              <a:cs typeface="Arial"/>
            </a:endParaRPr>
          </a:p>
        </p:txBody>
      </p:sp>
      <p:sp>
        <p:nvSpPr>
          <p:cNvPr id="5" name="Slide Number Placeholder 4">
            <a:extLst>
              <a:ext uri="{FF2B5EF4-FFF2-40B4-BE49-F238E27FC236}">
                <a16:creationId xmlns:a16="http://schemas.microsoft.com/office/drawing/2014/main" id="{D0EDDB15-4456-4FA7-B361-5267E221D828}"/>
              </a:ext>
            </a:extLst>
          </p:cNvPr>
          <p:cNvSpPr>
            <a:spLocks noGrp="1"/>
          </p:cNvSpPr>
          <p:nvPr>
            <p:ph type="sldNum" sz="quarter" idx="12"/>
          </p:nvPr>
        </p:nvSpPr>
        <p:spPr/>
        <p:txBody>
          <a:bodyPr/>
          <a:lstStyle/>
          <a:p>
            <a:fld id="{66B7A6BE-7A3D-1C4F-BEDA-C5431FB9FC0F}" type="slidenum">
              <a:rPr lang="en-US" smtClean="0"/>
              <a:pPr/>
              <a:t>32</a:t>
            </a:fld>
            <a:endParaRPr lang="en-US" dirty="0"/>
          </a:p>
        </p:txBody>
      </p:sp>
    </p:spTree>
    <p:extLst>
      <p:ext uri="{BB962C8B-B14F-4D97-AF65-F5344CB8AC3E}">
        <p14:creationId xmlns:p14="http://schemas.microsoft.com/office/powerpoint/2010/main" val="37603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093FD5-EE9D-4900-BD46-ECDE0BBE2097}"/>
              </a:ext>
            </a:extLst>
          </p:cNvPr>
          <p:cNvSpPr>
            <a:spLocks noGrp="1"/>
          </p:cNvSpPr>
          <p:nvPr>
            <p:ph idx="1"/>
          </p:nvPr>
        </p:nvSpPr>
        <p:spPr/>
        <p:txBody>
          <a:bodyPr>
            <a:normAutofit/>
          </a:bodyPr>
          <a:lstStyle/>
          <a:p>
            <a:pPr>
              <a:lnSpc>
                <a:spcPct val="100000"/>
              </a:lnSpc>
              <a:spcBef>
                <a:spcPts val="1200"/>
              </a:spcBef>
              <a:spcAft>
                <a:spcPts val="1200"/>
              </a:spcAft>
            </a:pPr>
            <a:r>
              <a:rPr lang="en-GB" spc="-5" dirty="0"/>
              <a:t>This modification attempts to </a:t>
            </a:r>
            <a:r>
              <a:rPr lang="en-GB" spc="-5" dirty="0">
                <a:solidFill>
                  <a:schemeClr val="tx2"/>
                </a:solidFill>
              </a:rPr>
              <a:t>reduce redundant iterations</a:t>
            </a:r>
            <a:r>
              <a:rPr lang="en-GB" spc="-5" dirty="0"/>
              <a:t>, </a:t>
            </a:r>
            <a:r>
              <a:rPr lang="en-GB" spc="-20" dirty="0"/>
              <a:t>by </a:t>
            </a:r>
            <a:r>
              <a:rPr lang="en-GB" b="1" i="1" spc="-10" dirty="0">
                <a:solidFill>
                  <a:srgbClr val="C00000"/>
                </a:solidFill>
              </a:rPr>
              <a:t>checking </a:t>
            </a:r>
            <a:r>
              <a:rPr lang="en-GB" b="1" i="1" spc="-5" dirty="0">
                <a:solidFill>
                  <a:srgbClr val="C00000"/>
                </a:solidFill>
              </a:rPr>
              <a:t>if </a:t>
            </a:r>
            <a:r>
              <a:rPr lang="en-GB" b="1" i="1" spc="-15" dirty="0">
                <a:solidFill>
                  <a:srgbClr val="C00000"/>
                </a:solidFill>
              </a:rPr>
              <a:t>any </a:t>
            </a:r>
            <a:r>
              <a:rPr lang="en-GB" b="1" i="1" spc="-10" dirty="0">
                <a:solidFill>
                  <a:srgbClr val="C00000"/>
                </a:solidFill>
              </a:rPr>
              <a:t>exchanges takes </a:t>
            </a:r>
            <a:r>
              <a:rPr lang="en-GB" b="1" i="1" spc="-5" dirty="0">
                <a:solidFill>
                  <a:srgbClr val="C00000"/>
                </a:solidFill>
              </a:rPr>
              <a:t>place </a:t>
            </a:r>
            <a:r>
              <a:rPr lang="en-GB" spc="-5" dirty="0"/>
              <a:t>in </a:t>
            </a:r>
            <a:r>
              <a:rPr lang="en-GB" spc="-10" dirty="0"/>
              <a:t>each pass. </a:t>
            </a:r>
          </a:p>
          <a:p>
            <a:pPr>
              <a:lnSpc>
                <a:spcPct val="100000"/>
              </a:lnSpc>
              <a:spcBef>
                <a:spcPts val="1200"/>
              </a:spcBef>
              <a:spcAft>
                <a:spcPts val="1200"/>
              </a:spcAft>
            </a:pPr>
            <a:r>
              <a:rPr lang="en-GB" spc="-5" dirty="0"/>
              <a:t>If there </a:t>
            </a:r>
            <a:r>
              <a:rPr lang="en-GB" spc="-10" dirty="0"/>
              <a:t>were </a:t>
            </a:r>
            <a:r>
              <a:rPr lang="en-GB" spc="-10" dirty="0">
                <a:solidFill>
                  <a:schemeClr val="tx2"/>
                </a:solidFill>
              </a:rPr>
              <a:t>no exchanges </a:t>
            </a:r>
            <a:r>
              <a:rPr lang="en-GB" spc="-10" dirty="0"/>
              <a:t>in </a:t>
            </a:r>
            <a:r>
              <a:rPr lang="en-GB" spc="-5" dirty="0"/>
              <a:t>the current iteration, the </a:t>
            </a:r>
            <a:r>
              <a:rPr lang="en-GB" dirty="0"/>
              <a:t>sorting </a:t>
            </a:r>
            <a:r>
              <a:rPr lang="en-GB" spc="-5" dirty="0"/>
              <a:t>is </a:t>
            </a:r>
            <a:r>
              <a:rPr lang="en-GB" spc="-5" dirty="0">
                <a:solidFill>
                  <a:schemeClr val="tx2"/>
                </a:solidFill>
              </a:rPr>
              <a:t>stopped</a:t>
            </a:r>
            <a:r>
              <a:rPr lang="en-GB" spc="-5" dirty="0">
                <a:solidFill>
                  <a:srgbClr val="006EB8"/>
                </a:solidFill>
              </a:rPr>
              <a:t> </a:t>
            </a:r>
            <a:r>
              <a:rPr lang="en-GB" spc="-5" dirty="0"/>
              <a:t>after the current</a:t>
            </a:r>
            <a:r>
              <a:rPr lang="en-GB" spc="-10" dirty="0"/>
              <a:t> </a:t>
            </a:r>
            <a:r>
              <a:rPr lang="en-GB" spc="-5" dirty="0"/>
              <a:t>iteration.</a:t>
            </a:r>
          </a:p>
          <a:p>
            <a:pPr>
              <a:lnSpc>
                <a:spcPct val="100000"/>
              </a:lnSpc>
              <a:spcBef>
                <a:spcPts val="1200"/>
              </a:spcBef>
              <a:spcAft>
                <a:spcPts val="1200"/>
              </a:spcAft>
            </a:pPr>
            <a:r>
              <a:rPr lang="en-US" dirty="0"/>
              <a:t>Early-Termination Bubble Sort</a:t>
            </a:r>
          </a:p>
          <a:p>
            <a:pPr>
              <a:lnSpc>
                <a:spcPct val="100000"/>
              </a:lnSpc>
              <a:spcBef>
                <a:spcPts val="1200"/>
              </a:spcBef>
              <a:spcAft>
                <a:spcPts val="1200"/>
              </a:spcAft>
            </a:pPr>
            <a:endParaRPr lang="en-GB" dirty="0"/>
          </a:p>
        </p:txBody>
      </p:sp>
      <p:sp>
        <p:nvSpPr>
          <p:cNvPr id="2" name="Title 1">
            <a:extLst>
              <a:ext uri="{FF2B5EF4-FFF2-40B4-BE49-F238E27FC236}">
                <a16:creationId xmlns:a16="http://schemas.microsoft.com/office/drawing/2014/main" id="{0BF3A1E7-29DB-4A13-B0A6-D77C73E7BC90}"/>
              </a:ext>
            </a:extLst>
          </p:cNvPr>
          <p:cNvSpPr>
            <a:spLocks noGrp="1"/>
          </p:cNvSpPr>
          <p:nvPr>
            <p:ph type="title"/>
          </p:nvPr>
        </p:nvSpPr>
        <p:spPr/>
        <p:txBody>
          <a:bodyPr/>
          <a:lstStyle/>
          <a:p>
            <a:r>
              <a:rPr lang="en-US" dirty="0"/>
              <a:t>Improved Bubble Sort</a:t>
            </a:r>
            <a:endParaRPr lang="en-GB" dirty="0"/>
          </a:p>
        </p:txBody>
      </p:sp>
      <p:sp>
        <p:nvSpPr>
          <p:cNvPr id="4" name="Slide Number Placeholder 3">
            <a:extLst>
              <a:ext uri="{FF2B5EF4-FFF2-40B4-BE49-F238E27FC236}">
                <a16:creationId xmlns:a16="http://schemas.microsoft.com/office/drawing/2014/main" id="{396BA9E7-15E1-474D-A08D-8E8EB8E96E55}"/>
              </a:ext>
            </a:extLst>
          </p:cNvPr>
          <p:cNvSpPr>
            <a:spLocks noGrp="1"/>
          </p:cNvSpPr>
          <p:nvPr>
            <p:ph type="sldNum" sz="quarter" idx="12"/>
          </p:nvPr>
        </p:nvSpPr>
        <p:spPr/>
        <p:txBody>
          <a:bodyPr/>
          <a:lstStyle/>
          <a:p>
            <a:fld id="{66B7A6BE-7A3D-1C4F-BEDA-C5431FB9FC0F}" type="slidenum">
              <a:rPr lang="en-US" smtClean="0"/>
              <a:pPr/>
              <a:t>33</a:t>
            </a:fld>
            <a:endParaRPr lang="en-US" dirty="0"/>
          </a:p>
        </p:txBody>
      </p:sp>
    </p:spTree>
    <p:extLst>
      <p:ext uri="{BB962C8B-B14F-4D97-AF65-F5344CB8AC3E}">
        <p14:creationId xmlns:p14="http://schemas.microsoft.com/office/powerpoint/2010/main" val="50728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093FD5-EE9D-4900-BD46-ECDE0BBE2097}"/>
              </a:ext>
            </a:extLst>
          </p:cNvPr>
          <p:cNvSpPr>
            <a:spLocks noGrp="1"/>
          </p:cNvSpPr>
          <p:nvPr>
            <p:ph idx="1"/>
          </p:nvPr>
        </p:nvSpPr>
        <p:spPr/>
        <p:txBody>
          <a:bodyPr>
            <a:noAutofit/>
          </a:bodyPr>
          <a:lstStyle/>
          <a:p>
            <a:pPr marL="355600" marR="12065">
              <a:lnSpc>
                <a:spcPct val="110000"/>
              </a:lnSpc>
              <a:spcBef>
                <a:spcPts val="600"/>
              </a:spcBef>
              <a:buClr>
                <a:srgbClr val="3333B2"/>
              </a:buClr>
              <a:buSzPct val="90909"/>
              <a:tabLst>
                <a:tab pos="145415" algn="l"/>
              </a:tabLst>
            </a:pPr>
            <a:r>
              <a:rPr lang="en-GB" sz="2200" b="1" spc="-10" dirty="0">
                <a:latin typeface="Arial" panose="020B0604020202020204" pitchFamily="34" charset="0"/>
                <a:cs typeface="Arial" panose="020B0604020202020204" pitchFamily="34" charset="0"/>
              </a:rPr>
              <a:t>Best case </a:t>
            </a:r>
            <a:r>
              <a:rPr lang="en-GB" sz="2200" spc="-5" dirty="0">
                <a:latin typeface="Arial" panose="020B0604020202020204" pitchFamily="34" charset="0"/>
                <a:cs typeface="Arial" panose="020B0604020202020204" pitchFamily="34" charset="0"/>
              </a:rPr>
              <a:t>- </a:t>
            </a:r>
            <a:r>
              <a:rPr lang="en-GB" sz="2200" spc="-10" dirty="0">
                <a:latin typeface="Arial" panose="020B0604020202020204" pitchFamily="34" charset="0"/>
                <a:cs typeface="Arial" panose="020B0604020202020204" pitchFamily="34" charset="0"/>
              </a:rPr>
              <a:t>when </a:t>
            </a:r>
            <a:r>
              <a:rPr lang="en-GB" sz="2200" spc="-5" dirty="0">
                <a:latin typeface="Arial" panose="020B0604020202020204" pitchFamily="34" charset="0"/>
                <a:cs typeface="Arial" panose="020B0604020202020204" pitchFamily="34" charset="0"/>
              </a:rPr>
              <a:t>the original file is already </a:t>
            </a:r>
            <a:r>
              <a:rPr lang="en-GB" sz="2200" dirty="0">
                <a:latin typeface="Arial" panose="020B0604020202020204" pitchFamily="34" charset="0"/>
                <a:cs typeface="Arial" panose="020B0604020202020204" pitchFamily="34" charset="0"/>
              </a:rPr>
              <a:t>sorted, </a:t>
            </a:r>
            <a:r>
              <a:rPr lang="en-GB" sz="2200" spc="-5" dirty="0">
                <a:latin typeface="Arial" panose="020B0604020202020204" pitchFamily="34" charset="0"/>
                <a:cs typeface="Arial" panose="020B0604020202020204" pitchFamily="34" charset="0"/>
              </a:rPr>
              <a:t>only </a:t>
            </a:r>
            <a:r>
              <a:rPr lang="en-GB" sz="2200" spc="-10" dirty="0">
                <a:latin typeface="Arial" panose="020B0604020202020204" pitchFamily="34" charset="0"/>
                <a:cs typeface="Arial" panose="020B0604020202020204" pitchFamily="34" charset="0"/>
              </a:rPr>
              <a:t>one </a:t>
            </a:r>
            <a:r>
              <a:rPr lang="en-GB" sz="2200" spc="-5" dirty="0">
                <a:latin typeface="Arial" panose="020B0604020202020204" pitchFamily="34" charset="0"/>
                <a:cs typeface="Arial" panose="020B0604020202020204" pitchFamily="34" charset="0"/>
              </a:rPr>
              <a:t>pass is needed, </a:t>
            </a:r>
            <a:r>
              <a:rPr lang="en-GB" sz="2200" i="1" spc="-10" dirty="0">
                <a:latin typeface="Arial" panose="020B0604020202020204" pitchFamily="34" charset="0"/>
                <a:cs typeface="Arial" panose="020B0604020202020204" pitchFamily="34" charset="0"/>
              </a:rPr>
              <a:t>n </a:t>
            </a:r>
            <a:r>
              <a:rPr lang="en-GB" sz="2200" spc="-254" dirty="0">
                <a:latin typeface="Arial" panose="020B0604020202020204" pitchFamily="34" charset="0"/>
                <a:cs typeface="Arial" panose="020B0604020202020204" pitchFamily="34" charset="0"/>
              </a:rPr>
              <a:t>−</a:t>
            </a:r>
            <a:r>
              <a:rPr lang="en-GB" sz="2200" spc="-10" dirty="0">
                <a:latin typeface="Arial" panose="020B0604020202020204" pitchFamily="34" charset="0"/>
                <a:cs typeface="Arial" panose="020B0604020202020204" pitchFamily="34" charset="0"/>
              </a:rPr>
              <a:t> 1 </a:t>
            </a:r>
            <a:r>
              <a:rPr lang="en-GB" sz="2200" spc="-5" dirty="0">
                <a:latin typeface="Arial" panose="020B0604020202020204" pitchFamily="34" charset="0"/>
                <a:cs typeface="Arial" panose="020B0604020202020204" pitchFamily="34" charset="0"/>
              </a:rPr>
              <a:t>comparisons, </a:t>
            </a:r>
            <a:r>
              <a:rPr lang="en-GB" sz="2200" spc="-10" dirty="0">
                <a:latin typeface="Arial" panose="020B0604020202020204" pitchFamily="34" charset="0"/>
                <a:cs typeface="Arial" panose="020B0604020202020204" pitchFamily="34" charset="0"/>
              </a:rPr>
              <a:t>0 exchanges –</a:t>
            </a:r>
            <a:r>
              <a:rPr lang="en-GB" sz="2200" spc="-45" dirty="0">
                <a:latin typeface="Arial" panose="020B0604020202020204" pitchFamily="34" charset="0"/>
                <a:cs typeface="Arial" panose="020B0604020202020204" pitchFamily="34" charset="0"/>
              </a:rPr>
              <a:t> </a:t>
            </a:r>
            <a:r>
              <a:rPr lang="en-GB" sz="2200" spc="15" dirty="0">
                <a:latin typeface="Arial" panose="020B0604020202020204" pitchFamily="34" charset="0"/>
                <a:cs typeface="Arial" panose="020B0604020202020204" pitchFamily="34" charset="0"/>
              </a:rPr>
              <a:t>O(</a:t>
            </a:r>
            <a:r>
              <a:rPr lang="en-GB" sz="2200" i="1" spc="15" dirty="0">
                <a:latin typeface="Arial" panose="020B0604020202020204" pitchFamily="34" charset="0"/>
                <a:cs typeface="Arial" panose="020B0604020202020204" pitchFamily="34" charset="0"/>
              </a:rPr>
              <a:t>n</a:t>
            </a:r>
            <a:r>
              <a:rPr lang="en-GB" sz="2200" spc="15" dirty="0">
                <a:latin typeface="Arial" panose="020B0604020202020204" pitchFamily="34" charset="0"/>
                <a:cs typeface="Arial" panose="020B0604020202020204" pitchFamily="34" charset="0"/>
              </a:rPr>
              <a:t>).</a:t>
            </a:r>
            <a:endParaRPr lang="en-GB" sz="2200" dirty="0">
              <a:latin typeface="Arial" panose="020B0604020202020204" pitchFamily="34" charset="0"/>
              <a:cs typeface="Arial" panose="020B0604020202020204" pitchFamily="34" charset="0"/>
            </a:endParaRPr>
          </a:p>
          <a:p>
            <a:pPr marL="355600">
              <a:lnSpc>
                <a:spcPct val="110000"/>
              </a:lnSpc>
              <a:spcBef>
                <a:spcPts val="600"/>
              </a:spcBef>
              <a:buClr>
                <a:srgbClr val="3333B2"/>
              </a:buClr>
              <a:buSzPct val="90909"/>
              <a:tabLst>
                <a:tab pos="145415" algn="l"/>
              </a:tabLst>
            </a:pPr>
            <a:r>
              <a:rPr lang="en-GB" sz="2200" b="1" spc="-25" dirty="0">
                <a:latin typeface="Arial" panose="020B0604020202020204" pitchFamily="34" charset="0"/>
                <a:cs typeface="Arial" panose="020B0604020202020204" pitchFamily="34" charset="0"/>
              </a:rPr>
              <a:t>Worst </a:t>
            </a:r>
            <a:r>
              <a:rPr lang="en-GB" sz="2200" b="1" spc="-10" dirty="0">
                <a:latin typeface="Arial" panose="020B0604020202020204" pitchFamily="34" charset="0"/>
                <a:cs typeface="Arial" panose="020B0604020202020204" pitchFamily="34" charset="0"/>
              </a:rPr>
              <a:t>case </a:t>
            </a:r>
            <a:r>
              <a:rPr lang="en-GB" sz="2200" spc="-5" dirty="0">
                <a:latin typeface="Arial" panose="020B0604020202020204" pitchFamily="34" charset="0"/>
                <a:cs typeface="Arial" panose="020B0604020202020204" pitchFamily="34" charset="0"/>
              </a:rPr>
              <a:t>- </a:t>
            </a:r>
            <a:r>
              <a:rPr lang="en-GB" sz="2200" spc="-10" dirty="0">
                <a:latin typeface="Arial" panose="020B0604020202020204" pitchFamily="34" charset="0"/>
                <a:cs typeface="Arial" panose="020B0604020202020204" pitchFamily="34" charset="0"/>
              </a:rPr>
              <a:t>No improvement </a:t>
            </a:r>
            <a:r>
              <a:rPr lang="en-GB" sz="2200" spc="-20" dirty="0">
                <a:latin typeface="Arial" panose="020B0604020202020204" pitchFamily="34" charset="0"/>
                <a:cs typeface="Arial" panose="020B0604020202020204" pitchFamily="34" charset="0"/>
              </a:rPr>
              <a:t>over </a:t>
            </a:r>
            <a:r>
              <a:rPr lang="en-GB" sz="2200" spc="-5" dirty="0">
                <a:latin typeface="Arial" panose="020B0604020202020204" pitchFamily="34" charset="0"/>
                <a:cs typeface="Arial" panose="020B0604020202020204" pitchFamily="34" charset="0"/>
              </a:rPr>
              <a:t>the original implementation</a:t>
            </a:r>
            <a:r>
              <a:rPr lang="en-GB" sz="2200" spc="40" dirty="0">
                <a:latin typeface="Arial" panose="020B0604020202020204" pitchFamily="34" charset="0"/>
                <a:cs typeface="Arial" panose="020B0604020202020204" pitchFamily="34" charset="0"/>
              </a:rPr>
              <a:t> </a:t>
            </a:r>
            <a:r>
              <a:rPr lang="en-GB" sz="2200" spc="-10" dirty="0">
                <a:latin typeface="Arial" panose="020B0604020202020204" pitchFamily="34" charset="0"/>
                <a:cs typeface="Arial" panose="020B0604020202020204" pitchFamily="34" charset="0"/>
              </a:rPr>
              <a:t>– </a:t>
            </a:r>
            <a:r>
              <a:rPr lang="en-GB" sz="2200" spc="20" dirty="0">
                <a:latin typeface="Arial" panose="020B0604020202020204" pitchFamily="34" charset="0"/>
                <a:cs typeface="Arial" panose="020B0604020202020204" pitchFamily="34" charset="0"/>
              </a:rPr>
              <a:t>O(</a:t>
            </a:r>
            <a:r>
              <a:rPr lang="en-GB" sz="2200" i="1" spc="20" dirty="0">
                <a:latin typeface="Arial" panose="020B0604020202020204" pitchFamily="34" charset="0"/>
                <a:cs typeface="Arial" panose="020B0604020202020204" pitchFamily="34" charset="0"/>
              </a:rPr>
              <a:t>n</a:t>
            </a:r>
            <a:r>
              <a:rPr lang="en-GB" sz="2200" spc="30" baseline="27777" dirty="0">
                <a:latin typeface="Arial" panose="020B0604020202020204" pitchFamily="34" charset="0"/>
                <a:cs typeface="Arial" panose="020B0604020202020204" pitchFamily="34" charset="0"/>
              </a:rPr>
              <a:t>2</a:t>
            </a:r>
            <a:r>
              <a:rPr lang="en-GB" sz="2200" spc="20" dirty="0">
                <a:latin typeface="Arial" panose="020B0604020202020204" pitchFamily="34" charset="0"/>
                <a:cs typeface="Arial" panose="020B0604020202020204" pitchFamily="34" charset="0"/>
              </a:rPr>
              <a:t>).</a:t>
            </a:r>
            <a:endParaRPr lang="en-GB" sz="2200" dirty="0">
              <a:latin typeface="Arial" panose="020B0604020202020204" pitchFamily="34" charset="0"/>
              <a:cs typeface="Arial" panose="020B0604020202020204" pitchFamily="34" charset="0"/>
            </a:endParaRPr>
          </a:p>
          <a:p>
            <a:pPr marL="355600" marR="5080">
              <a:lnSpc>
                <a:spcPct val="110000"/>
              </a:lnSpc>
              <a:spcBef>
                <a:spcPts val="600"/>
              </a:spcBef>
              <a:buClr>
                <a:srgbClr val="3333B2"/>
              </a:buClr>
              <a:buSzPct val="90909"/>
              <a:tabLst>
                <a:tab pos="145415" algn="l"/>
              </a:tabLst>
            </a:pPr>
            <a:r>
              <a:rPr lang="en-GB" sz="2200" b="1" spc="-15" dirty="0">
                <a:latin typeface="Arial" panose="020B0604020202020204" pitchFamily="34" charset="0"/>
                <a:cs typeface="Arial" panose="020B0604020202020204" pitchFamily="34" charset="0"/>
              </a:rPr>
              <a:t>Average </a:t>
            </a:r>
            <a:r>
              <a:rPr lang="en-GB" sz="2200" b="1" spc="-10" dirty="0">
                <a:latin typeface="Arial" panose="020B0604020202020204" pitchFamily="34" charset="0"/>
                <a:cs typeface="Arial" panose="020B0604020202020204" pitchFamily="34" charset="0"/>
              </a:rPr>
              <a:t>case </a:t>
            </a:r>
            <a:r>
              <a:rPr lang="en-GB" sz="2200" spc="-5" dirty="0">
                <a:latin typeface="Arial" panose="020B0604020202020204" pitchFamily="34" charset="0"/>
                <a:cs typeface="Arial" panose="020B0604020202020204" pitchFamily="34" charset="0"/>
              </a:rPr>
              <a:t>- </a:t>
            </a:r>
            <a:r>
              <a:rPr lang="en-GB" sz="2200" spc="-10" dirty="0">
                <a:latin typeface="Arial" panose="020B0604020202020204" pitchFamily="34" charset="0"/>
                <a:cs typeface="Arial" panose="020B0604020202020204" pitchFamily="34" charset="0"/>
              </a:rPr>
              <a:t>Depending on </a:t>
            </a:r>
            <a:r>
              <a:rPr lang="en-GB" sz="2200" spc="-5" dirty="0">
                <a:latin typeface="Arial" panose="020B0604020202020204" pitchFamily="34" charset="0"/>
                <a:cs typeface="Arial" panose="020B0604020202020204" pitchFamily="34" charset="0"/>
              </a:rPr>
              <a:t>the data set, </a:t>
            </a:r>
            <a:r>
              <a:rPr lang="en-GB" sz="2200" spc="-25" dirty="0">
                <a:latin typeface="Arial" panose="020B0604020202020204" pitchFamily="34" charset="0"/>
                <a:cs typeface="Arial" panose="020B0604020202020204" pitchFamily="34" charset="0"/>
              </a:rPr>
              <a:t>few </a:t>
            </a:r>
            <a:r>
              <a:rPr lang="en-GB" sz="2200" spc="-10" dirty="0">
                <a:latin typeface="Arial" panose="020B0604020202020204" pitchFamily="34" charset="0"/>
                <a:cs typeface="Arial" panose="020B0604020202020204" pitchFamily="34" charset="0"/>
              </a:rPr>
              <a:t>iterations </a:t>
            </a:r>
            <a:r>
              <a:rPr lang="en-GB" sz="2200" spc="-5" dirty="0">
                <a:latin typeface="Arial" panose="020B0604020202020204" pitchFamily="34" charset="0"/>
                <a:cs typeface="Arial" panose="020B0604020202020204" pitchFamily="34" charset="0"/>
              </a:rPr>
              <a:t>can </a:t>
            </a:r>
            <a:r>
              <a:rPr lang="en-GB" sz="2200" spc="-10" dirty="0">
                <a:latin typeface="Arial" panose="020B0604020202020204" pitchFamily="34" charset="0"/>
                <a:cs typeface="Arial" panose="020B0604020202020204" pitchFamily="34" charset="0"/>
              </a:rPr>
              <a:t>be </a:t>
            </a:r>
            <a:r>
              <a:rPr lang="en-GB" sz="2200" spc="-5" dirty="0">
                <a:latin typeface="Arial" panose="020B0604020202020204" pitchFamily="34" charset="0"/>
                <a:cs typeface="Arial" panose="020B0604020202020204" pitchFamily="34" charset="0"/>
              </a:rPr>
              <a:t>eliminated at the </a:t>
            </a:r>
            <a:r>
              <a:rPr lang="en-GB" sz="2200" spc="-10" dirty="0">
                <a:latin typeface="Arial" panose="020B0604020202020204" pitchFamily="34" charset="0"/>
                <a:cs typeface="Arial" panose="020B0604020202020204" pitchFamily="34" charset="0"/>
              </a:rPr>
              <a:t>end </a:t>
            </a:r>
            <a:r>
              <a:rPr lang="en-GB" sz="2200" spc="-5" dirty="0">
                <a:latin typeface="Arial" panose="020B0604020202020204" pitchFamily="34" charset="0"/>
                <a:cs typeface="Arial" panose="020B0604020202020204" pitchFamily="34" charset="0"/>
              </a:rPr>
              <a:t>of the </a:t>
            </a:r>
            <a:r>
              <a:rPr lang="en-GB" sz="2200" dirty="0">
                <a:latin typeface="Arial" panose="020B0604020202020204" pitchFamily="34" charset="0"/>
                <a:cs typeface="Arial" panose="020B0604020202020204" pitchFamily="34" charset="0"/>
              </a:rPr>
              <a:t>sort. </a:t>
            </a:r>
          </a:p>
          <a:p>
            <a:pPr marL="355600" marR="5080">
              <a:lnSpc>
                <a:spcPct val="110000"/>
              </a:lnSpc>
              <a:spcBef>
                <a:spcPts val="600"/>
              </a:spcBef>
              <a:buClr>
                <a:srgbClr val="3333B2"/>
              </a:buClr>
              <a:buSzPct val="90909"/>
              <a:tabLst>
                <a:tab pos="145415" algn="l"/>
              </a:tabLst>
            </a:pPr>
            <a:r>
              <a:rPr lang="en-GB" sz="2200" spc="-10" dirty="0">
                <a:latin typeface="Arial" panose="020B0604020202020204" pitchFamily="34" charset="0"/>
                <a:cs typeface="Arial" panose="020B0604020202020204" pitchFamily="34" charset="0"/>
              </a:rPr>
              <a:t>Therefore, </a:t>
            </a:r>
            <a:r>
              <a:rPr lang="en-GB" sz="2200" spc="-5" dirty="0">
                <a:latin typeface="Arial" panose="020B0604020202020204" pitchFamily="34" charset="0"/>
                <a:cs typeface="Arial" panose="020B0604020202020204" pitchFamily="34" charset="0"/>
              </a:rPr>
              <a:t>the </a:t>
            </a:r>
            <a:r>
              <a:rPr lang="en-GB" sz="2200" spc="-10" dirty="0">
                <a:latin typeface="Arial" panose="020B0604020202020204" pitchFamily="34" charset="0"/>
                <a:cs typeface="Arial" panose="020B0604020202020204" pitchFamily="34" charset="0"/>
              </a:rPr>
              <a:t>number </a:t>
            </a:r>
            <a:r>
              <a:rPr lang="en-GB" sz="2200" spc="-5" dirty="0">
                <a:latin typeface="Arial" panose="020B0604020202020204" pitchFamily="34" charset="0"/>
                <a:cs typeface="Arial" panose="020B0604020202020204" pitchFamily="34" charset="0"/>
              </a:rPr>
              <a:t>of passes is less than </a:t>
            </a:r>
            <a:r>
              <a:rPr lang="en-GB" sz="2200" i="1" spc="-10" dirty="0">
                <a:latin typeface="Arial" panose="020B0604020202020204" pitchFamily="34" charset="0"/>
                <a:cs typeface="Arial" panose="020B0604020202020204" pitchFamily="34" charset="0"/>
              </a:rPr>
              <a:t>n </a:t>
            </a:r>
            <a:r>
              <a:rPr lang="en-GB" sz="2200" spc="-254" dirty="0">
                <a:latin typeface="Arial" panose="020B0604020202020204" pitchFamily="34" charset="0"/>
                <a:cs typeface="Arial" panose="020B0604020202020204" pitchFamily="34" charset="0"/>
              </a:rPr>
              <a:t>−</a:t>
            </a:r>
            <a:r>
              <a:rPr lang="en-GB" sz="2200" spc="-5" dirty="0">
                <a:latin typeface="Arial" panose="020B0604020202020204" pitchFamily="34" charset="0"/>
                <a:cs typeface="Arial" panose="020B0604020202020204" pitchFamily="34" charset="0"/>
              </a:rPr>
              <a:t> 1, </a:t>
            </a:r>
            <a:r>
              <a:rPr lang="en-GB" sz="2200" spc="-10" dirty="0">
                <a:latin typeface="Arial" panose="020B0604020202020204" pitchFamily="34" charset="0"/>
                <a:cs typeface="Arial" panose="020B0604020202020204" pitchFamily="34" charset="0"/>
              </a:rPr>
              <a:t>and hence </a:t>
            </a:r>
            <a:r>
              <a:rPr lang="en-GB" sz="2200" spc="-5" dirty="0">
                <a:latin typeface="Arial" panose="020B0604020202020204" pitchFamily="34" charset="0"/>
                <a:cs typeface="Arial" panose="020B0604020202020204" pitchFamily="34" charset="0"/>
              </a:rPr>
              <a:t>cost is </a:t>
            </a:r>
            <a:r>
              <a:rPr lang="en-GB" sz="2200" spc="-15" dirty="0">
                <a:latin typeface="Arial" panose="020B0604020202020204" pitchFamily="34" charset="0"/>
                <a:cs typeface="Arial" panose="020B0604020202020204" pitchFamily="34" charset="0"/>
              </a:rPr>
              <a:t>lower </a:t>
            </a:r>
            <a:r>
              <a:rPr lang="en-GB" sz="2200" spc="-5" dirty="0">
                <a:latin typeface="Arial" panose="020B0604020202020204" pitchFamily="34" charset="0"/>
                <a:cs typeface="Arial" panose="020B0604020202020204" pitchFamily="34" charset="0"/>
              </a:rPr>
              <a:t>than the original implementation. </a:t>
            </a:r>
            <a:r>
              <a:rPr lang="en-GB" sz="2200" spc="-10" dirty="0">
                <a:latin typeface="Arial" panose="020B0604020202020204" pitchFamily="34" charset="0"/>
                <a:cs typeface="Arial" panose="020B0604020202020204" pitchFamily="34" charset="0"/>
              </a:rPr>
              <a:t>The complexity </a:t>
            </a:r>
            <a:r>
              <a:rPr lang="en-GB" sz="2200" spc="-5" dirty="0">
                <a:latin typeface="Arial" panose="020B0604020202020204" pitchFamily="34" charset="0"/>
                <a:cs typeface="Arial" panose="020B0604020202020204" pitchFamily="34" charset="0"/>
              </a:rPr>
              <a:t>is still </a:t>
            </a:r>
            <a:r>
              <a:rPr lang="en-GB" sz="2200" spc="-10" dirty="0">
                <a:latin typeface="Arial" panose="020B0604020202020204" pitchFamily="34" charset="0"/>
                <a:cs typeface="Arial" panose="020B0604020202020204" pitchFamily="34" charset="0"/>
              </a:rPr>
              <a:t>likely </a:t>
            </a:r>
            <a:r>
              <a:rPr lang="en-GB" sz="2200" spc="-5" dirty="0">
                <a:latin typeface="Arial" panose="020B0604020202020204" pitchFamily="34" charset="0"/>
                <a:cs typeface="Arial" panose="020B0604020202020204" pitchFamily="34" charset="0"/>
              </a:rPr>
              <a:t>to </a:t>
            </a:r>
            <a:r>
              <a:rPr lang="en-GB" sz="2200" spc="-10" dirty="0">
                <a:latin typeface="Arial" panose="020B0604020202020204" pitchFamily="34" charset="0"/>
                <a:cs typeface="Arial" panose="020B0604020202020204" pitchFamily="34" charset="0"/>
              </a:rPr>
              <a:t>be</a:t>
            </a:r>
            <a:r>
              <a:rPr lang="en-GB" sz="2200" spc="75" dirty="0">
                <a:latin typeface="Arial" panose="020B0604020202020204" pitchFamily="34" charset="0"/>
                <a:cs typeface="Arial" panose="020B0604020202020204" pitchFamily="34" charset="0"/>
              </a:rPr>
              <a:t> </a:t>
            </a:r>
            <a:r>
              <a:rPr lang="en-GB" sz="2200" spc="20" dirty="0">
                <a:latin typeface="Arial" panose="020B0604020202020204" pitchFamily="34" charset="0"/>
                <a:cs typeface="Arial" panose="020B0604020202020204" pitchFamily="34" charset="0"/>
              </a:rPr>
              <a:t>O(</a:t>
            </a:r>
            <a:r>
              <a:rPr lang="en-GB" sz="2200" i="1" spc="20" dirty="0">
                <a:latin typeface="Arial" panose="020B0604020202020204" pitchFamily="34" charset="0"/>
                <a:cs typeface="Arial" panose="020B0604020202020204" pitchFamily="34" charset="0"/>
              </a:rPr>
              <a:t>n</a:t>
            </a:r>
            <a:r>
              <a:rPr lang="en-GB" sz="2200" spc="30" baseline="27777" dirty="0">
                <a:latin typeface="Arial" panose="020B0604020202020204" pitchFamily="34" charset="0"/>
                <a:cs typeface="Arial" panose="020B0604020202020204" pitchFamily="34" charset="0"/>
              </a:rPr>
              <a:t>2</a:t>
            </a:r>
            <a:r>
              <a:rPr lang="en-GB" sz="2200" spc="20" dirty="0">
                <a:latin typeface="Arial" panose="020B0604020202020204" pitchFamily="34" charset="0"/>
                <a:cs typeface="Arial" panose="020B0604020202020204" pitchFamily="34" charset="0"/>
              </a:rPr>
              <a:t>).</a:t>
            </a:r>
            <a:endParaRPr lang="en-GB" sz="22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BF3A1E7-29DB-4A13-B0A6-D77C73E7BC90}"/>
              </a:ext>
            </a:extLst>
          </p:cNvPr>
          <p:cNvSpPr>
            <a:spLocks noGrp="1"/>
          </p:cNvSpPr>
          <p:nvPr>
            <p:ph type="title"/>
          </p:nvPr>
        </p:nvSpPr>
        <p:spPr/>
        <p:txBody>
          <a:bodyPr>
            <a:normAutofit fontScale="90000"/>
          </a:bodyPr>
          <a:lstStyle/>
          <a:p>
            <a:r>
              <a:rPr lang="en-US" dirty="0"/>
              <a:t>Improved Bubble Sort – Complexity</a:t>
            </a:r>
            <a:endParaRPr lang="en-GB" dirty="0"/>
          </a:p>
        </p:txBody>
      </p:sp>
      <p:sp>
        <p:nvSpPr>
          <p:cNvPr id="4" name="Slide Number Placeholder 3">
            <a:extLst>
              <a:ext uri="{FF2B5EF4-FFF2-40B4-BE49-F238E27FC236}">
                <a16:creationId xmlns:a16="http://schemas.microsoft.com/office/drawing/2014/main" id="{EFE2179A-A37C-44EB-A5CC-9F5EB0852AE1}"/>
              </a:ext>
            </a:extLst>
          </p:cNvPr>
          <p:cNvSpPr>
            <a:spLocks noGrp="1"/>
          </p:cNvSpPr>
          <p:nvPr>
            <p:ph type="sldNum" sz="quarter" idx="12"/>
          </p:nvPr>
        </p:nvSpPr>
        <p:spPr/>
        <p:txBody>
          <a:bodyPr/>
          <a:lstStyle/>
          <a:p>
            <a:fld id="{66B7A6BE-7A3D-1C4F-BEDA-C5431FB9FC0F}" type="slidenum">
              <a:rPr lang="en-US" smtClean="0"/>
              <a:pPr/>
              <a:t>34</a:t>
            </a:fld>
            <a:endParaRPr lang="en-US" dirty="0"/>
          </a:p>
        </p:txBody>
      </p:sp>
    </p:spTree>
    <p:extLst>
      <p:ext uri="{BB962C8B-B14F-4D97-AF65-F5344CB8AC3E}">
        <p14:creationId xmlns:p14="http://schemas.microsoft.com/office/powerpoint/2010/main" val="37117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2489" y="1999167"/>
            <a:ext cx="6600061" cy="1145165"/>
          </a:xfrm>
        </p:spPr>
        <p:txBody>
          <a:bodyPr>
            <a:normAutofit fontScale="90000"/>
          </a:bodyPr>
          <a:lstStyle/>
          <a:p>
            <a:pPr defTabSz="685800" fontAlgn="base">
              <a:lnSpc>
                <a:spcPct val="100000"/>
              </a:lnSpc>
              <a:spcAft>
                <a:spcPct val="0"/>
              </a:spcAft>
              <a:defRPr/>
            </a:pPr>
            <a:r>
              <a:rPr lang="en-GB" dirty="0"/>
              <a:t>3. Convex Hull </a:t>
            </a:r>
            <a:br>
              <a:rPr lang="en-GB" dirty="0"/>
            </a:br>
            <a:r>
              <a:rPr lang="en-GB" dirty="0"/>
              <a:t>and Exhaustive Search</a:t>
            </a:r>
            <a:endParaRPr lang="en-AU" dirty="0">
              <a:effectLst/>
            </a:endParaRPr>
          </a:p>
        </p:txBody>
      </p:sp>
    </p:spTree>
    <p:extLst>
      <p:ext uri="{BB962C8B-B14F-4D97-AF65-F5344CB8AC3E}">
        <p14:creationId xmlns:p14="http://schemas.microsoft.com/office/powerpoint/2010/main" val="1486957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A3FFC1-83FF-4CA0-89FD-F3B4FE7276E5}"/>
              </a:ext>
            </a:extLst>
          </p:cNvPr>
          <p:cNvSpPr>
            <a:spLocks noGrp="1"/>
          </p:cNvSpPr>
          <p:nvPr>
            <p:ph idx="1"/>
          </p:nvPr>
        </p:nvSpPr>
        <p:spPr>
          <a:xfrm>
            <a:off x="195943" y="902524"/>
            <a:ext cx="8728363" cy="3794167"/>
          </a:xfrm>
        </p:spPr>
        <p:txBody>
          <a:bodyPr/>
          <a:lstStyle/>
          <a:p>
            <a:pPr>
              <a:lnSpc>
                <a:spcPct val="100000"/>
              </a:lnSpc>
            </a:pPr>
            <a:r>
              <a:rPr lang="en-GB" dirty="0"/>
              <a:t>The </a:t>
            </a:r>
            <a:r>
              <a:rPr lang="en-GB" dirty="0">
                <a:solidFill>
                  <a:schemeClr val="tx2"/>
                </a:solidFill>
              </a:rPr>
              <a:t>convex hull </a:t>
            </a:r>
            <a:r>
              <a:rPr lang="en-GB" dirty="0"/>
              <a:t>of a set of points is </a:t>
            </a:r>
            <a:r>
              <a:rPr lang="en-GB" b="1" i="1" dirty="0">
                <a:solidFill>
                  <a:srgbClr val="C00000"/>
                </a:solidFill>
              </a:rPr>
              <a:t>the smallest convex polygon that contains all the points</a:t>
            </a:r>
            <a:r>
              <a:rPr lang="en-GB" dirty="0"/>
              <a:t>, i.e., all the points are “within” the polygon.</a:t>
            </a:r>
          </a:p>
          <a:p>
            <a:pPr>
              <a:lnSpc>
                <a:spcPct val="100000"/>
              </a:lnSpc>
            </a:pPr>
            <a:endParaRPr lang="en-GB" dirty="0"/>
          </a:p>
        </p:txBody>
      </p:sp>
      <p:sp>
        <p:nvSpPr>
          <p:cNvPr id="2" name="Title 1">
            <a:extLst>
              <a:ext uri="{FF2B5EF4-FFF2-40B4-BE49-F238E27FC236}">
                <a16:creationId xmlns:a16="http://schemas.microsoft.com/office/drawing/2014/main" id="{0BE5713A-9840-4BE8-9854-3531A20FD860}"/>
              </a:ext>
            </a:extLst>
          </p:cNvPr>
          <p:cNvSpPr>
            <a:spLocks noGrp="1"/>
          </p:cNvSpPr>
          <p:nvPr>
            <p:ph type="title"/>
          </p:nvPr>
        </p:nvSpPr>
        <p:spPr/>
        <p:txBody>
          <a:bodyPr/>
          <a:lstStyle/>
          <a:p>
            <a:r>
              <a:rPr lang="en-US" dirty="0"/>
              <a:t>Convex hull problem</a:t>
            </a:r>
            <a:endParaRPr lang="en-GB" dirty="0"/>
          </a:p>
        </p:txBody>
      </p:sp>
      <p:sp>
        <p:nvSpPr>
          <p:cNvPr id="5" name="object 14">
            <a:extLst>
              <a:ext uri="{FF2B5EF4-FFF2-40B4-BE49-F238E27FC236}">
                <a16:creationId xmlns:a16="http://schemas.microsoft.com/office/drawing/2014/main" id="{2CFB4B3C-7236-4AC4-B7FC-3E8460A647AD}"/>
              </a:ext>
            </a:extLst>
          </p:cNvPr>
          <p:cNvSpPr/>
          <p:nvPr/>
        </p:nvSpPr>
        <p:spPr>
          <a:xfrm>
            <a:off x="1413823" y="2294066"/>
            <a:ext cx="2892553" cy="194691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16">
            <a:extLst>
              <a:ext uri="{FF2B5EF4-FFF2-40B4-BE49-F238E27FC236}">
                <a16:creationId xmlns:a16="http://schemas.microsoft.com/office/drawing/2014/main" id="{D2BA54A6-C2F2-46CF-9F34-3AC5EC2A2DD6}"/>
              </a:ext>
            </a:extLst>
          </p:cNvPr>
          <p:cNvSpPr/>
          <p:nvPr/>
        </p:nvSpPr>
        <p:spPr>
          <a:xfrm>
            <a:off x="4520443" y="2294066"/>
            <a:ext cx="2892553" cy="1946910"/>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5">
            <a:extLst>
              <a:ext uri="{FF2B5EF4-FFF2-40B4-BE49-F238E27FC236}">
                <a16:creationId xmlns:a16="http://schemas.microsoft.com/office/drawing/2014/main" id="{29714957-939F-43CB-8FA6-A12FE82DC943}"/>
              </a:ext>
            </a:extLst>
          </p:cNvPr>
          <p:cNvSpPr txBox="1"/>
          <p:nvPr/>
        </p:nvSpPr>
        <p:spPr>
          <a:xfrm>
            <a:off x="2427355" y="4417259"/>
            <a:ext cx="1259038" cy="188304"/>
          </a:xfrm>
          <a:prstGeom prst="rect">
            <a:avLst/>
          </a:prstGeom>
        </p:spPr>
        <p:txBody>
          <a:bodyPr vert="horz" wrap="square" lIns="0" tIns="0" rIns="0" bIns="0" rtlCol="0">
            <a:spAutoFit/>
          </a:bodyPr>
          <a:lstStyle/>
          <a:p>
            <a:pPr marL="12700">
              <a:lnSpc>
                <a:spcPts val="1195"/>
              </a:lnSpc>
            </a:pPr>
            <a:r>
              <a:rPr sz="2400" spc="-10" dirty="0">
                <a:latin typeface="Arial" panose="020B0604020202020204" pitchFamily="34" charset="0"/>
                <a:cs typeface="Arial" panose="020B0604020202020204" pitchFamily="34" charset="0"/>
              </a:rPr>
              <a:t>Points</a:t>
            </a:r>
            <a:endParaRPr sz="2400" dirty="0">
              <a:latin typeface="Arial" panose="020B0604020202020204" pitchFamily="34" charset="0"/>
              <a:cs typeface="Arial" panose="020B0604020202020204" pitchFamily="34" charset="0"/>
            </a:endParaRPr>
          </a:p>
        </p:txBody>
      </p:sp>
      <p:sp>
        <p:nvSpPr>
          <p:cNvPr id="8" name="object 15">
            <a:extLst>
              <a:ext uri="{FF2B5EF4-FFF2-40B4-BE49-F238E27FC236}">
                <a16:creationId xmlns:a16="http://schemas.microsoft.com/office/drawing/2014/main" id="{0AA9AD29-1370-45BC-B9A6-425A99BBDD41}"/>
              </a:ext>
            </a:extLst>
          </p:cNvPr>
          <p:cNvSpPr txBox="1"/>
          <p:nvPr/>
        </p:nvSpPr>
        <p:spPr>
          <a:xfrm>
            <a:off x="5172677" y="4420677"/>
            <a:ext cx="1945112" cy="185435"/>
          </a:xfrm>
          <a:prstGeom prst="rect">
            <a:avLst/>
          </a:prstGeom>
        </p:spPr>
        <p:txBody>
          <a:bodyPr vert="horz" wrap="square" lIns="0" tIns="0" rIns="0" bIns="0" rtlCol="0">
            <a:spAutoFit/>
          </a:bodyPr>
          <a:lstStyle/>
          <a:p>
            <a:pPr marL="12700">
              <a:lnSpc>
                <a:spcPts val="1195"/>
              </a:lnSpc>
            </a:pPr>
            <a:r>
              <a:rPr lang="en-US" sz="2400" spc="-10" dirty="0">
                <a:latin typeface="Arial" panose="020B0604020202020204" pitchFamily="34" charset="0"/>
                <a:cs typeface="Arial" panose="020B0604020202020204" pitchFamily="34" charset="0"/>
              </a:rPr>
              <a:t>Convex hull</a:t>
            </a:r>
            <a:endParaRPr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792754D-0892-4ED8-9C0B-749618A10B87}"/>
              </a:ext>
            </a:extLst>
          </p:cNvPr>
          <p:cNvSpPr>
            <a:spLocks noGrp="1"/>
          </p:cNvSpPr>
          <p:nvPr>
            <p:ph type="sldNum" sz="quarter" idx="12"/>
          </p:nvPr>
        </p:nvSpPr>
        <p:spPr/>
        <p:txBody>
          <a:bodyPr/>
          <a:lstStyle/>
          <a:p>
            <a:fld id="{66B7A6BE-7A3D-1C4F-BEDA-C5431FB9FC0F}" type="slidenum">
              <a:rPr lang="en-US" smtClean="0"/>
              <a:pPr/>
              <a:t>36</a:t>
            </a:fld>
            <a:endParaRPr lang="en-US" dirty="0"/>
          </a:p>
        </p:txBody>
      </p:sp>
    </p:spTree>
    <p:extLst>
      <p:ext uri="{BB962C8B-B14F-4D97-AF65-F5344CB8AC3E}">
        <p14:creationId xmlns:p14="http://schemas.microsoft.com/office/powerpoint/2010/main" val="4563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2F73E2-15E5-468F-BE15-428C90D05A88}"/>
              </a:ext>
            </a:extLst>
          </p:cNvPr>
          <p:cNvSpPr>
            <a:spLocks noGrp="1"/>
          </p:cNvSpPr>
          <p:nvPr>
            <p:ph idx="1"/>
          </p:nvPr>
        </p:nvSpPr>
        <p:spPr>
          <a:xfrm>
            <a:off x="195943" y="902525"/>
            <a:ext cx="8728363" cy="1350680"/>
          </a:xfrm>
        </p:spPr>
        <p:txBody>
          <a:bodyPr/>
          <a:lstStyle/>
          <a:p>
            <a:pPr>
              <a:lnSpc>
                <a:spcPct val="100000"/>
              </a:lnSpc>
            </a:pPr>
            <a:r>
              <a:rPr lang="en-GB" b="1" spc="-5" dirty="0"/>
              <a:t>Idea: </a:t>
            </a:r>
            <a:r>
              <a:rPr lang="en-GB" spc="-5" dirty="0"/>
              <a:t>If </a:t>
            </a:r>
            <a:r>
              <a:rPr lang="en-GB" spc="-15" dirty="0"/>
              <a:t>we </a:t>
            </a:r>
            <a:r>
              <a:rPr lang="en-GB" spc="-5" dirty="0"/>
              <a:t>can identify all the line segments/adjacent pairs of points that </a:t>
            </a:r>
            <a:r>
              <a:rPr lang="en-GB" spc="-10" dirty="0"/>
              <a:t>form </a:t>
            </a:r>
            <a:r>
              <a:rPr lang="en-GB" spc="-5" dirty="0"/>
              <a:t>the boundary of the </a:t>
            </a:r>
            <a:r>
              <a:rPr lang="en-GB" spc="-20" dirty="0"/>
              <a:t>convex </a:t>
            </a:r>
            <a:r>
              <a:rPr lang="en-GB" spc="-5" dirty="0"/>
              <a:t>hull, then </a:t>
            </a:r>
            <a:r>
              <a:rPr lang="en-GB" spc="-15" dirty="0"/>
              <a:t>we </a:t>
            </a:r>
            <a:r>
              <a:rPr lang="en-GB" spc="-20" dirty="0"/>
              <a:t>have </a:t>
            </a:r>
            <a:r>
              <a:rPr lang="en-GB" spc="-5" dirty="0"/>
              <a:t>the </a:t>
            </a:r>
            <a:r>
              <a:rPr lang="en-GB" spc="-20" dirty="0"/>
              <a:t>convex </a:t>
            </a:r>
            <a:r>
              <a:rPr lang="en-GB" spc="-5" dirty="0"/>
              <a:t>hull.</a:t>
            </a:r>
            <a:endParaRPr lang="en-GB" dirty="0"/>
          </a:p>
        </p:txBody>
      </p:sp>
      <p:sp>
        <p:nvSpPr>
          <p:cNvPr id="2" name="Title 1">
            <a:extLst>
              <a:ext uri="{FF2B5EF4-FFF2-40B4-BE49-F238E27FC236}">
                <a16:creationId xmlns:a16="http://schemas.microsoft.com/office/drawing/2014/main" id="{10B6FE37-B8DB-43C2-9F0E-AD2F175331D1}"/>
              </a:ext>
            </a:extLst>
          </p:cNvPr>
          <p:cNvSpPr>
            <a:spLocks noGrp="1"/>
          </p:cNvSpPr>
          <p:nvPr>
            <p:ph type="title"/>
          </p:nvPr>
        </p:nvSpPr>
        <p:spPr/>
        <p:txBody>
          <a:bodyPr>
            <a:normAutofit fontScale="90000"/>
          </a:bodyPr>
          <a:lstStyle/>
          <a:p>
            <a:r>
              <a:rPr lang="en-US" dirty="0"/>
              <a:t>A Brute Force solution for Convex Hull problem</a:t>
            </a:r>
            <a:endParaRPr lang="en-GB" dirty="0"/>
          </a:p>
        </p:txBody>
      </p:sp>
      <p:sp>
        <p:nvSpPr>
          <p:cNvPr id="4" name="object 5">
            <a:extLst>
              <a:ext uri="{FF2B5EF4-FFF2-40B4-BE49-F238E27FC236}">
                <a16:creationId xmlns:a16="http://schemas.microsoft.com/office/drawing/2014/main" id="{E7443BA5-FA09-48FF-80AE-F084CDABC183}"/>
              </a:ext>
            </a:extLst>
          </p:cNvPr>
          <p:cNvSpPr/>
          <p:nvPr/>
        </p:nvSpPr>
        <p:spPr>
          <a:xfrm>
            <a:off x="909460" y="2513587"/>
            <a:ext cx="2346960" cy="1669951"/>
          </a:xfrm>
          <a:prstGeom prst="rect">
            <a:avLst/>
          </a:prstGeom>
          <a:blipFill>
            <a:blip r:embed="rId2"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3CA7379B-3353-430E-98FB-69D36F07A715}"/>
              </a:ext>
            </a:extLst>
          </p:cNvPr>
          <p:cNvSpPr/>
          <p:nvPr/>
        </p:nvSpPr>
        <p:spPr>
          <a:xfrm>
            <a:off x="3398520" y="2528123"/>
            <a:ext cx="2346960" cy="165020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177E0859-8FD5-45F3-97BB-36CAA1CC3026}"/>
              </a:ext>
            </a:extLst>
          </p:cNvPr>
          <p:cNvSpPr/>
          <p:nvPr/>
        </p:nvSpPr>
        <p:spPr>
          <a:xfrm>
            <a:off x="5887580" y="2528123"/>
            <a:ext cx="2346960" cy="1647386"/>
          </a:xfrm>
          <a:prstGeom prst="rect">
            <a:avLst/>
          </a:prstGeom>
          <a:blipFill>
            <a:blip r:embed="rId4"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DAF918E5-4C2E-4073-8CC9-12AC68E44286}"/>
              </a:ext>
            </a:extLst>
          </p:cNvPr>
          <p:cNvSpPr txBox="1"/>
          <p:nvPr/>
        </p:nvSpPr>
        <p:spPr>
          <a:xfrm>
            <a:off x="1254828" y="4259106"/>
            <a:ext cx="165622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Part of hull</a:t>
            </a:r>
            <a:endParaRPr lang="en-GB"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1995513-B38B-4BB3-9115-CC232000DCB2}"/>
              </a:ext>
            </a:extLst>
          </p:cNvPr>
          <p:cNvSpPr txBox="1"/>
          <p:nvPr/>
        </p:nvSpPr>
        <p:spPr>
          <a:xfrm>
            <a:off x="3743888" y="4259106"/>
            <a:ext cx="165622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Part of hull</a:t>
            </a:r>
            <a:endParaRPr lang="en-GB"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33B69F6-F3E6-4E00-8BE3-6F69A286CA49}"/>
              </a:ext>
            </a:extLst>
          </p:cNvPr>
          <p:cNvSpPr txBox="1"/>
          <p:nvPr/>
        </p:nvSpPr>
        <p:spPr>
          <a:xfrm>
            <a:off x="5967651" y="4259106"/>
            <a:ext cx="218681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Not part of hull</a:t>
            </a:r>
            <a:endParaRPr lang="en-GB" sz="2400" dirty="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C8B05EBB-FF97-4002-8683-90CB33C0B83A}"/>
              </a:ext>
            </a:extLst>
          </p:cNvPr>
          <p:cNvSpPr>
            <a:spLocks noGrp="1"/>
          </p:cNvSpPr>
          <p:nvPr>
            <p:ph type="sldNum" sz="quarter" idx="12"/>
          </p:nvPr>
        </p:nvSpPr>
        <p:spPr/>
        <p:txBody>
          <a:bodyPr/>
          <a:lstStyle/>
          <a:p>
            <a:fld id="{66B7A6BE-7A3D-1C4F-BEDA-C5431FB9FC0F}" type="slidenum">
              <a:rPr lang="en-US" smtClean="0"/>
              <a:pPr/>
              <a:t>37</a:t>
            </a:fld>
            <a:endParaRPr lang="en-US" dirty="0"/>
          </a:p>
        </p:txBody>
      </p:sp>
    </p:spTree>
    <p:extLst>
      <p:ext uri="{BB962C8B-B14F-4D97-AF65-F5344CB8AC3E}">
        <p14:creationId xmlns:p14="http://schemas.microsoft.com/office/powerpoint/2010/main" val="287451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115A076-48A4-4BD2-A90C-82DCE8B1C3E8}"/>
                  </a:ext>
                </a:extLst>
              </p:cNvPr>
              <p:cNvSpPr>
                <a:spLocks noGrp="1"/>
              </p:cNvSpPr>
              <p:nvPr>
                <p:ph idx="1"/>
              </p:nvPr>
            </p:nvSpPr>
            <p:spPr/>
            <p:txBody>
              <a:bodyPr/>
              <a:lstStyle/>
              <a:p>
                <a:pPr marL="0" indent="0">
                  <a:lnSpc>
                    <a:spcPct val="100000"/>
                  </a:lnSpc>
                  <a:spcBef>
                    <a:spcPts val="0"/>
                  </a:spcBef>
                  <a:buNone/>
                </a:pPr>
                <a:r>
                  <a:rPr lang="en-AU" sz="1600" b="1" dirty="0">
                    <a:latin typeface="Consolas" panose="020B0609020204030204" pitchFamily="49" charset="0"/>
                  </a:rPr>
                  <a:t>for</a:t>
                </a:r>
                <a:r>
                  <a:rPr lang="en-AU" sz="1600" dirty="0">
                    <a:latin typeface="Consolas" panose="020B0609020204030204" pitchFamily="49" charset="0"/>
                  </a:rPr>
                  <a:t> each point </a:t>
                </a:r>
                <a14:m>
                  <m:oMath xmlns:m="http://schemas.openxmlformats.org/officeDocument/2006/math">
                    <m:sSub>
                      <m:sSubPr>
                        <m:ctrlPr>
                          <a:rPr lang="en-AU" sz="1600" i="1" smtClean="0">
                            <a:latin typeface="Cambria Math" panose="02040503050406030204" pitchFamily="18" charset="0"/>
                          </a:rPr>
                        </m:ctrlPr>
                      </m:sSubPr>
                      <m:e>
                        <m:r>
                          <a:rPr lang="en-AU" sz="1600" b="0" i="1" smtClean="0">
                            <a:latin typeface="Cambria Math" panose="02040503050406030204" pitchFamily="18" charset="0"/>
                          </a:rPr>
                          <m:t>𝑃</m:t>
                        </m:r>
                      </m:e>
                      <m:sub>
                        <m:r>
                          <a:rPr lang="en-AU" sz="1600" b="0" i="1" smtClean="0">
                            <a:latin typeface="Cambria Math" panose="02040503050406030204" pitchFamily="18" charset="0"/>
                          </a:rPr>
                          <m:t>𝑖</m:t>
                        </m:r>
                      </m:sub>
                    </m:sSub>
                  </m:oMath>
                </a14:m>
                <a:endParaRPr lang="en-AU" sz="1600" dirty="0">
                  <a:latin typeface="Consolas" panose="020B0609020204030204" pitchFamily="49" charset="0"/>
                </a:endParaRPr>
              </a:p>
              <a:p>
                <a:pPr marL="0" indent="0">
                  <a:lnSpc>
                    <a:spcPct val="100000"/>
                  </a:lnSpc>
                  <a:spcBef>
                    <a:spcPts val="0"/>
                  </a:spcBef>
                  <a:buNone/>
                </a:pPr>
                <a:r>
                  <a:rPr lang="en-AU" sz="1600" dirty="0">
                    <a:latin typeface="Consolas" panose="020B0609020204030204" pitchFamily="49" charset="0"/>
                  </a:rPr>
                  <a:t>	</a:t>
                </a:r>
                <a:r>
                  <a:rPr lang="en-AU" sz="1600" b="1" dirty="0">
                    <a:latin typeface="Consolas" panose="020B0609020204030204" pitchFamily="49" charset="0"/>
                  </a:rPr>
                  <a:t>for</a:t>
                </a:r>
                <a:r>
                  <a:rPr lang="en-AU" sz="1600" dirty="0">
                    <a:latin typeface="Consolas" panose="020B0609020204030204" pitchFamily="49" charset="0"/>
                  </a:rPr>
                  <a:t> each point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𝑗</m:t>
                        </m:r>
                      </m:sub>
                    </m:sSub>
                  </m:oMath>
                </a14:m>
                <a:r>
                  <a:rPr lang="en-AU" sz="1600" dirty="0">
                    <a:latin typeface="Consolas" panose="020B0609020204030204" pitchFamily="49" charset="0"/>
                  </a:rPr>
                  <a:t> where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𝑗</m:t>
                        </m:r>
                      </m:sub>
                    </m:sSub>
                    <m:r>
                      <a:rPr lang="en-AU" sz="1600" i="1" smtClean="0">
                        <a:latin typeface="Cambria Math" panose="02040503050406030204" pitchFamily="18" charset="0"/>
                        <a:ea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i="1">
                            <a:latin typeface="Cambria Math" panose="02040503050406030204" pitchFamily="18" charset="0"/>
                          </a:rPr>
                          <m:t>𝑖</m:t>
                        </m:r>
                      </m:sub>
                    </m:sSub>
                  </m:oMath>
                </a14:m>
                <a:endParaRPr lang="en-AU" sz="1600" dirty="0">
                  <a:latin typeface="Consolas" panose="020B0609020204030204" pitchFamily="49" charset="0"/>
                </a:endParaRPr>
              </a:p>
              <a:p>
                <a:pPr marL="0" indent="0">
                  <a:lnSpc>
                    <a:spcPct val="100000"/>
                  </a:lnSpc>
                  <a:spcBef>
                    <a:spcPts val="0"/>
                  </a:spcBef>
                  <a:buNone/>
                </a:pPr>
                <a:r>
                  <a:rPr lang="en-AU" sz="1600" dirty="0">
                    <a:latin typeface="Consolas" panose="020B0609020204030204" pitchFamily="49" charset="0"/>
                  </a:rPr>
                  <a:t>		compute the line segment for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i="1">
                            <a:latin typeface="Cambria Math" panose="02040503050406030204" pitchFamily="18" charset="0"/>
                          </a:rPr>
                          <m:t>𝑖</m:t>
                        </m:r>
                      </m:sub>
                    </m:sSub>
                  </m:oMath>
                </a14:m>
                <a:r>
                  <a:rPr lang="en-AU" sz="1600" dirty="0">
                    <a:latin typeface="Consolas" panose="020B0609020204030204" pitchFamily="49" charset="0"/>
                  </a:rPr>
                  <a:t> and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𝑗</m:t>
                        </m:r>
                      </m:sub>
                    </m:sSub>
                  </m:oMath>
                </a14:m>
                <a:endParaRPr lang="en-AU" sz="1600" dirty="0">
                  <a:latin typeface="Consolas" panose="020B0609020204030204" pitchFamily="49" charset="0"/>
                </a:endParaRPr>
              </a:p>
              <a:p>
                <a:pPr marL="0" indent="0">
                  <a:lnSpc>
                    <a:spcPct val="100000"/>
                  </a:lnSpc>
                  <a:spcBef>
                    <a:spcPts val="0"/>
                  </a:spcBef>
                  <a:buNone/>
                </a:pPr>
                <a:r>
                  <a:rPr lang="en-AU" sz="1600" dirty="0">
                    <a:latin typeface="Consolas" panose="020B0609020204030204" pitchFamily="49" charset="0"/>
                  </a:rPr>
                  <a:t>		</a:t>
                </a:r>
                <a:r>
                  <a:rPr lang="en-AU" sz="1600" b="1" dirty="0">
                    <a:latin typeface="Consolas" panose="020B0609020204030204" pitchFamily="49" charset="0"/>
                  </a:rPr>
                  <a:t>for</a:t>
                </a:r>
                <a:r>
                  <a:rPr lang="en-AU" sz="1600" dirty="0">
                    <a:latin typeface="Consolas" panose="020B0609020204030204" pitchFamily="49" charset="0"/>
                  </a:rPr>
                  <a:t> every other point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𝑘</m:t>
                        </m:r>
                      </m:sub>
                    </m:sSub>
                  </m:oMath>
                </a14:m>
                <a:r>
                  <a:rPr lang="en-AU" sz="1600" dirty="0">
                    <a:latin typeface="Consolas" panose="020B0609020204030204" pitchFamily="49" charset="0"/>
                  </a:rPr>
                  <a:t> where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𝑘</m:t>
                        </m:r>
                      </m:sub>
                    </m:sSub>
                    <m:r>
                      <a:rPr lang="en-AU" sz="1600" i="1">
                        <a:latin typeface="Cambria Math" panose="02040503050406030204" pitchFamily="18" charset="0"/>
                        <a:ea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i="1">
                            <a:latin typeface="Cambria Math" panose="02040503050406030204" pitchFamily="18" charset="0"/>
                          </a:rPr>
                          <m:t>𝑖</m:t>
                        </m:r>
                      </m:sub>
                    </m:sSub>
                  </m:oMath>
                </a14:m>
                <a:r>
                  <a:rPr lang="en-AU" sz="1600" dirty="0">
                    <a:latin typeface="Consolas" panose="020B0609020204030204" pitchFamily="49" charset="0"/>
                  </a:rPr>
                  <a:t> and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𝑘</m:t>
                        </m:r>
                      </m:sub>
                    </m:sSub>
                    <m:r>
                      <a:rPr lang="en-AU" sz="1600" i="1">
                        <a:latin typeface="Cambria Math" panose="02040503050406030204" pitchFamily="18" charset="0"/>
                        <a:ea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𝑗</m:t>
                        </m:r>
                      </m:sub>
                    </m:sSub>
                  </m:oMath>
                </a14:m>
                <a:endParaRPr lang="en-AU" sz="1600" dirty="0">
                  <a:latin typeface="Consolas" panose="020B0609020204030204" pitchFamily="49" charset="0"/>
                </a:endParaRPr>
              </a:p>
              <a:p>
                <a:pPr marL="0" indent="0">
                  <a:lnSpc>
                    <a:spcPct val="100000"/>
                  </a:lnSpc>
                  <a:spcBef>
                    <a:spcPts val="0"/>
                  </a:spcBef>
                  <a:buNone/>
                </a:pPr>
                <a:r>
                  <a:rPr lang="en-AU" sz="1600" dirty="0">
                    <a:latin typeface="Consolas" panose="020B0609020204030204" pitchFamily="49" charset="0"/>
                  </a:rPr>
                  <a:t>			</a:t>
                </a:r>
                <a:r>
                  <a:rPr lang="en-AU" sz="1600" b="1" dirty="0">
                    <a:latin typeface="Consolas" panose="020B0609020204030204" pitchFamily="49" charset="0"/>
                  </a:rPr>
                  <a:t>if</a:t>
                </a:r>
                <a:r>
                  <a:rPr lang="en-AU" sz="1600" dirty="0">
                    <a:latin typeface="Consolas" panose="020B0609020204030204" pitchFamily="49" charset="0"/>
                  </a:rPr>
                  <a:t> each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i="1">
                            <a:latin typeface="Cambria Math" panose="02040503050406030204" pitchFamily="18" charset="0"/>
                          </a:rPr>
                          <m:t>𝑘</m:t>
                        </m:r>
                      </m:sub>
                    </m:sSub>
                  </m:oMath>
                </a14:m>
                <a:r>
                  <a:rPr lang="en-AU" sz="1600" dirty="0">
                    <a:latin typeface="Consolas" panose="020B0609020204030204" pitchFamily="49" charset="0"/>
                  </a:rPr>
                  <a:t> is on one side of the line segment</a:t>
                </a:r>
              </a:p>
              <a:p>
                <a:pPr marL="0" indent="0">
                  <a:lnSpc>
                    <a:spcPct val="100000"/>
                  </a:lnSpc>
                  <a:spcBef>
                    <a:spcPts val="0"/>
                  </a:spcBef>
                  <a:buNone/>
                </a:pPr>
                <a:r>
                  <a:rPr lang="en-AU" sz="1600" dirty="0">
                    <a:latin typeface="Consolas" panose="020B0609020204030204" pitchFamily="49" charset="0"/>
                  </a:rPr>
                  <a:t>				label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𝑖</m:t>
                        </m:r>
                      </m:sub>
                    </m:sSub>
                  </m:oMath>
                </a14:m>
                <a:r>
                  <a:rPr lang="en-AU" sz="1600" dirty="0">
                    <a:latin typeface="Consolas" panose="020B0609020204030204" pitchFamily="49" charset="0"/>
                  </a:rPr>
                  <a:t> and</a:t>
                </a:r>
                <a:r>
                  <a:rPr lang="en-AU" sz="1600" dirty="0"/>
                  <a:t>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𝑗</m:t>
                        </m:r>
                      </m:sub>
                    </m:sSub>
                  </m:oMath>
                </a14:m>
                <a:r>
                  <a:rPr lang="en-AU" sz="1600" dirty="0">
                    <a:latin typeface="Consolas" panose="020B0609020204030204" pitchFamily="49" charset="0"/>
                  </a:rPr>
                  <a:t> in the convex hull</a:t>
                </a:r>
              </a:p>
              <a:p>
                <a:pPr marL="0" indent="0">
                  <a:lnSpc>
                    <a:spcPct val="100000"/>
                  </a:lnSpc>
                  <a:spcBef>
                    <a:spcPts val="0"/>
                  </a:spcBef>
                  <a:buNone/>
                </a:pPr>
                <a:endParaRPr lang="en-AU" sz="1600" dirty="0">
                  <a:latin typeface="Consolas" panose="020B0609020204030204" pitchFamily="49" charset="0"/>
                </a:endParaRPr>
              </a:p>
              <a:p>
                <a:pPr>
                  <a:lnSpc>
                    <a:spcPct val="100000"/>
                  </a:lnSpc>
                  <a:spcBef>
                    <a:spcPts val="0"/>
                  </a:spcBef>
                  <a:spcAft>
                    <a:spcPts val="600"/>
                  </a:spcAft>
                </a:pPr>
                <a:r>
                  <a:rPr lang="en-AU" sz="1600" dirty="0">
                    <a:latin typeface="+mj-lt"/>
                  </a:rPr>
                  <a:t>The straight line through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𝑥</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AU" sz="1600" i="1">
                            <a:latin typeface="Cambria Math" panose="02040503050406030204" pitchFamily="18" charset="0"/>
                          </a:rPr>
                        </m:ctrlPr>
                      </m:sSubPr>
                      <m:e>
                        <m:r>
                          <a:rPr lang="en-AU" sz="1600" b="0" i="1" smtClean="0">
                            <a:latin typeface="Cambria Math" panose="02040503050406030204" pitchFamily="18" charset="0"/>
                          </a:rPr>
                          <m:t>𝑦</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oMath>
                </a14:m>
                <a:r>
                  <a:rPr lang="en-AU" sz="1600" dirty="0">
                    <a:latin typeface="+mj-lt"/>
                  </a:rPr>
                  <a:t>, </a:t>
                </a:r>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𝑃</m:t>
                        </m:r>
                      </m:e>
                      <m:sub>
                        <m:r>
                          <a:rPr lang="en-AU" sz="1600" b="0" i="1" smtClean="0">
                            <a:latin typeface="Cambria Math" panose="02040503050406030204" pitchFamily="18" charset="0"/>
                          </a:rPr>
                          <m:t>2</m:t>
                        </m:r>
                      </m:sub>
                    </m:sSub>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𝑥</m:t>
                        </m:r>
                      </m:e>
                      <m:sub>
                        <m:r>
                          <a:rPr lang="en-AU" sz="1600" b="0" i="1" smtClean="0">
                            <a:latin typeface="Cambria Math" panose="02040503050406030204" pitchFamily="18" charset="0"/>
                          </a:rPr>
                          <m:t>2</m:t>
                        </m:r>
                      </m:sub>
                    </m:sSub>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𝑦</m:t>
                        </m:r>
                      </m:e>
                      <m:sub>
                        <m:r>
                          <a:rPr lang="en-AU" sz="1600" b="0" i="1" smtClean="0">
                            <a:latin typeface="Cambria Math" panose="02040503050406030204" pitchFamily="18" charset="0"/>
                          </a:rPr>
                          <m:t>2</m:t>
                        </m:r>
                      </m:sub>
                    </m:sSub>
                    <m:r>
                      <a:rPr lang="en-AU" sz="1600" i="1">
                        <a:latin typeface="Cambria Math" panose="02040503050406030204" pitchFamily="18" charset="0"/>
                      </a:rPr>
                      <m:t>)</m:t>
                    </m:r>
                  </m:oMath>
                </a14:m>
                <a:r>
                  <a:rPr lang="en-AU" sz="1600" dirty="0">
                    <a:latin typeface="+mj-lt"/>
                  </a:rPr>
                  <a:t> can be defined by: </a:t>
                </a:r>
                <a14:m>
                  <m:oMath xmlns:m="http://schemas.openxmlformats.org/officeDocument/2006/math">
                    <m:r>
                      <a:rPr lang="en-AU" sz="1600" b="0" i="1" smtClean="0">
                        <a:latin typeface="Cambria Math" panose="02040503050406030204" pitchFamily="18" charset="0"/>
                      </a:rPr>
                      <m:t>𝑎𝑥</m:t>
                    </m:r>
                    <m:r>
                      <a:rPr lang="en-AU" sz="1600" b="0" i="1" smtClean="0">
                        <a:latin typeface="Cambria Math" panose="02040503050406030204" pitchFamily="18" charset="0"/>
                      </a:rPr>
                      <m:t>+</m:t>
                    </m:r>
                    <m:r>
                      <a:rPr lang="en-AU" sz="1600" b="0" i="1" smtClean="0">
                        <a:latin typeface="Cambria Math" panose="02040503050406030204" pitchFamily="18" charset="0"/>
                      </a:rPr>
                      <m:t>𝑏𝑦</m:t>
                    </m:r>
                    <m:r>
                      <a:rPr lang="en-AU" sz="1600" b="0" i="1" smtClean="0">
                        <a:latin typeface="Cambria Math" panose="02040503050406030204" pitchFamily="18" charset="0"/>
                      </a:rPr>
                      <m:t>=</m:t>
                    </m:r>
                    <m:r>
                      <a:rPr lang="en-AU" sz="1600" b="0" i="1" smtClean="0">
                        <a:latin typeface="Cambria Math" panose="02040503050406030204" pitchFamily="18" charset="0"/>
                      </a:rPr>
                      <m:t>𝑐</m:t>
                    </m:r>
                  </m:oMath>
                </a14:m>
                <a:r>
                  <a:rPr lang="en-AU" sz="1600" dirty="0">
                    <a:latin typeface="+mj-lt"/>
                  </a:rPr>
                  <a:t>, where </a:t>
                </a:r>
                <a14:m>
                  <m:oMath xmlns:m="http://schemas.openxmlformats.org/officeDocument/2006/math">
                    <m:r>
                      <a:rPr lang="en-AU" sz="1600" b="0" i="1" smtClean="0">
                        <a:solidFill>
                          <a:srgbClr val="C00000"/>
                        </a:solidFill>
                        <a:latin typeface="Cambria Math" panose="02040503050406030204" pitchFamily="18" charset="0"/>
                      </a:rPr>
                      <m:t>𝑎</m:t>
                    </m:r>
                    <m:r>
                      <a:rPr lang="en-AU" sz="1600" b="0" i="1" smtClean="0">
                        <a:latin typeface="Cambria Math" panose="02040503050406030204" pitchFamily="18" charset="0"/>
                      </a:rPr>
                      <m:t>=</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𝑦</m:t>
                        </m:r>
                      </m:e>
                      <m:sub>
                        <m:r>
                          <a:rPr lang="en-AU" sz="1600" b="0" i="1" smtClean="0">
                            <a:latin typeface="Cambria Math" panose="02040503050406030204" pitchFamily="18" charset="0"/>
                          </a:rPr>
                          <m:t>2</m:t>
                        </m:r>
                      </m:sub>
                    </m:sSub>
                    <m:r>
                      <a:rPr lang="en-AU" sz="1600" b="0" i="1" smtClean="0">
                        <a:latin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𝑦</m:t>
                        </m:r>
                      </m:e>
                      <m:sub>
                        <m:r>
                          <a:rPr lang="en-AU" sz="1600" b="0" i="1" smtClean="0">
                            <a:latin typeface="Cambria Math" panose="02040503050406030204" pitchFamily="18" charset="0"/>
                          </a:rPr>
                          <m:t>1</m:t>
                        </m:r>
                      </m:sub>
                    </m:sSub>
                  </m:oMath>
                </a14:m>
                <a:r>
                  <a:rPr lang="en-AU" sz="1600" dirty="0">
                    <a:latin typeface="+mj-lt"/>
                  </a:rPr>
                  <a:t>, </a:t>
                </a:r>
                <a14:m>
                  <m:oMath xmlns:m="http://schemas.openxmlformats.org/officeDocument/2006/math">
                    <m:r>
                      <a:rPr lang="en-AU" sz="1600" b="0" i="1" smtClean="0">
                        <a:solidFill>
                          <a:srgbClr val="C00000"/>
                        </a:solidFill>
                        <a:latin typeface="Cambria Math" panose="02040503050406030204" pitchFamily="18" charset="0"/>
                      </a:rPr>
                      <m:t>𝑏</m:t>
                    </m:r>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b="0" i="1" smtClean="0">
                            <a:latin typeface="Cambria Math" panose="02040503050406030204" pitchFamily="18" charset="0"/>
                          </a:rPr>
                          <m:t>𝑥</m:t>
                        </m:r>
                      </m:e>
                      <m:sub>
                        <m:r>
                          <a:rPr lang="en-AU" sz="1600" b="0" i="1" smtClean="0">
                            <a:latin typeface="Cambria Math" panose="02040503050406030204" pitchFamily="18" charset="0"/>
                          </a:rPr>
                          <m:t>1</m:t>
                        </m:r>
                      </m:sub>
                    </m:sSub>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b="0" i="1" smtClean="0">
                            <a:latin typeface="Cambria Math" panose="02040503050406030204" pitchFamily="18" charset="0"/>
                          </a:rPr>
                          <m:t>𝑥</m:t>
                        </m:r>
                      </m:e>
                      <m:sub>
                        <m:r>
                          <a:rPr lang="en-AU" sz="1600" b="0" i="1" smtClean="0">
                            <a:latin typeface="Cambria Math" panose="02040503050406030204" pitchFamily="18" charset="0"/>
                          </a:rPr>
                          <m:t>2</m:t>
                        </m:r>
                      </m:sub>
                    </m:sSub>
                  </m:oMath>
                </a14:m>
                <a:r>
                  <a:rPr lang="en-AU" sz="1600" dirty="0">
                    <a:latin typeface="+mj-lt"/>
                  </a:rPr>
                  <a:t>, </a:t>
                </a:r>
                <a14:m>
                  <m:oMath xmlns:m="http://schemas.openxmlformats.org/officeDocument/2006/math">
                    <m:r>
                      <a:rPr lang="en-AU" sz="1600" b="0" i="1" smtClean="0">
                        <a:solidFill>
                          <a:srgbClr val="C00000"/>
                        </a:solidFill>
                        <a:latin typeface="Cambria Math" panose="02040503050406030204" pitchFamily="18" charset="0"/>
                      </a:rPr>
                      <m:t>𝑐</m:t>
                    </m:r>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𝑥</m:t>
                        </m:r>
                      </m:e>
                      <m:sub>
                        <m:r>
                          <a:rPr lang="en-AU" sz="1600" b="0" i="1" smtClean="0">
                            <a:latin typeface="Cambria Math" panose="02040503050406030204" pitchFamily="18" charset="0"/>
                          </a:rPr>
                          <m:t>1</m:t>
                        </m:r>
                      </m:sub>
                    </m:sSub>
                    <m:sSub>
                      <m:sSubPr>
                        <m:ctrlPr>
                          <a:rPr lang="en-AU" sz="1600" i="1">
                            <a:latin typeface="Cambria Math" panose="02040503050406030204" pitchFamily="18" charset="0"/>
                          </a:rPr>
                        </m:ctrlPr>
                      </m:sSubPr>
                      <m:e>
                        <m:r>
                          <a:rPr lang="en-AU" sz="1600" b="0" i="1" smtClean="0">
                            <a:latin typeface="Cambria Math" panose="02040503050406030204" pitchFamily="18" charset="0"/>
                          </a:rPr>
                          <m:t>𝑦</m:t>
                        </m:r>
                      </m:e>
                      <m:sub>
                        <m:r>
                          <a:rPr lang="en-AU" sz="1600" b="0" i="1" smtClean="0">
                            <a:latin typeface="Cambria Math" panose="02040503050406030204" pitchFamily="18" charset="0"/>
                          </a:rPr>
                          <m:t>2</m:t>
                        </m:r>
                      </m:sub>
                    </m:sSub>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𝑥</m:t>
                        </m:r>
                      </m:e>
                      <m:sub>
                        <m:r>
                          <a:rPr lang="en-AU" sz="1600" b="0" i="1" smtClean="0">
                            <a:latin typeface="Cambria Math" panose="02040503050406030204" pitchFamily="18" charset="0"/>
                          </a:rPr>
                          <m:t>2</m:t>
                        </m:r>
                      </m:sub>
                    </m:sSub>
                    <m:sSub>
                      <m:sSubPr>
                        <m:ctrlPr>
                          <a:rPr lang="en-AU" sz="1600" i="1">
                            <a:latin typeface="Cambria Math" panose="02040503050406030204" pitchFamily="18" charset="0"/>
                          </a:rPr>
                        </m:ctrlPr>
                      </m:sSubPr>
                      <m:e>
                        <m:r>
                          <a:rPr lang="en-AU" sz="1600" i="1">
                            <a:latin typeface="Cambria Math" panose="02040503050406030204" pitchFamily="18" charset="0"/>
                          </a:rPr>
                          <m:t>𝑦</m:t>
                        </m:r>
                      </m:e>
                      <m:sub>
                        <m:r>
                          <a:rPr lang="en-AU" sz="1600" i="1">
                            <a:latin typeface="Cambria Math" panose="02040503050406030204" pitchFamily="18" charset="0"/>
                          </a:rPr>
                          <m:t>1</m:t>
                        </m:r>
                      </m:sub>
                    </m:sSub>
                  </m:oMath>
                </a14:m>
                <a:endParaRPr lang="en-AU" sz="1600" dirty="0">
                  <a:latin typeface="+mj-lt"/>
                </a:endParaRPr>
              </a:p>
              <a:p>
                <a:pPr>
                  <a:lnSpc>
                    <a:spcPct val="100000"/>
                  </a:lnSpc>
                  <a:spcBef>
                    <a:spcPts val="0"/>
                  </a:spcBef>
                  <a:spcAft>
                    <a:spcPts val="600"/>
                  </a:spcAft>
                </a:pPr>
                <a:r>
                  <a:rPr lang="en-AU" sz="1600" dirty="0"/>
                  <a:t>For all the points in </a:t>
                </a:r>
                <a:r>
                  <a:rPr lang="en-AU" sz="1600" dirty="0">
                    <a:solidFill>
                      <a:srgbClr val="C00000"/>
                    </a:solidFill>
                  </a:rPr>
                  <a:t>one of the half-plane</a:t>
                </a:r>
                <a:r>
                  <a:rPr lang="en-AU" sz="1600" dirty="0"/>
                  <a:t>, </a:t>
                </a:r>
                <a14:m>
                  <m:oMath xmlns:m="http://schemas.openxmlformats.org/officeDocument/2006/math">
                    <m:r>
                      <a:rPr lang="en-AU" sz="1600" i="1">
                        <a:latin typeface="Cambria Math" panose="02040503050406030204" pitchFamily="18" charset="0"/>
                      </a:rPr>
                      <m:t>𝑎𝑥</m:t>
                    </m:r>
                    <m:r>
                      <a:rPr lang="en-AU" sz="1600" i="1">
                        <a:latin typeface="Cambria Math" panose="02040503050406030204" pitchFamily="18" charset="0"/>
                      </a:rPr>
                      <m:t>+</m:t>
                    </m:r>
                    <m:r>
                      <a:rPr lang="en-AU" sz="1600" i="1">
                        <a:latin typeface="Cambria Math" panose="02040503050406030204" pitchFamily="18" charset="0"/>
                      </a:rPr>
                      <m:t>𝑏𝑦</m:t>
                    </m:r>
                    <m:r>
                      <a:rPr lang="en-AU" sz="1600" b="0" i="1" smtClean="0">
                        <a:latin typeface="Cambria Math" panose="02040503050406030204" pitchFamily="18" charset="0"/>
                      </a:rPr>
                      <m:t>&gt;</m:t>
                    </m:r>
                    <m:r>
                      <a:rPr lang="en-AU" sz="1600" i="1">
                        <a:latin typeface="Cambria Math" panose="02040503050406030204" pitchFamily="18" charset="0"/>
                      </a:rPr>
                      <m:t>𝑐</m:t>
                    </m:r>
                  </m:oMath>
                </a14:m>
                <a:r>
                  <a:rPr lang="en-AU" sz="1600" dirty="0">
                    <a:latin typeface="Consolas" panose="020B0609020204030204" pitchFamily="49" charset="0"/>
                  </a:rPr>
                  <a:t>; </a:t>
                </a:r>
                <a:r>
                  <a:rPr lang="en-AU" sz="1600" dirty="0"/>
                  <a:t>For all the points in the </a:t>
                </a:r>
                <a:r>
                  <a:rPr lang="en-AU" sz="1600" dirty="0">
                    <a:solidFill>
                      <a:srgbClr val="C00000"/>
                    </a:solidFill>
                  </a:rPr>
                  <a:t>other half-plan</a:t>
                </a:r>
                <a:r>
                  <a:rPr lang="en-AU" sz="1600" dirty="0"/>
                  <a:t>, </a:t>
                </a:r>
                <a14:m>
                  <m:oMath xmlns:m="http://schemas.openxmlformats.org/officeDocument/2006/math">
                    <m:r>
                      <a:rPr lang="en-AU" sz="1600" i="1">
                        <a:latin typeface="Cambria Math" panose="02040503050406030204" pitchFamily="18" charset="0"/>
                      </a:rPr>
                      <m:t>𝑎𝑥</m:t>
                    </m:r>
                    <m:r>
                      <a:rPr lang="en-AU" sz="1600" i="1">
                        <a:latin typeface="Cambria Math" panose="02040503050406030204" pitchFamily="18" charset="0"/>
                      </a:rPr>
                      <m:t>+</m:t>
                    </m:r>
                    <m:r>
                      <a:rPr lang="en-AU" sz="1600" i="1">
                        <a:latin typeface="Cambria Math" panose="02040503050406030204" pitchFamily="18" charset="0"/>
                      </a:rPr>
                      <m:t>𝑏𝑦</m:t>
                    </m:r>
                    <m:r>
                      <a:rPr lang="en-AU" sz="1600" b="0" i="1" smtClean="0">
                        <a:latin typeface="Cambria Math" panose="02040503050406030204" pitchFamily="18" charset="0"/>
                      </a:rPr>
                      <m:t>&lt;</m:t>
                    </m:r>
                    <m:r>
                      <a:rPr lang="en-AU" sz="1600" i="1">
                        <a:latin typeface="Cambria Math" panose="02040503050406030204" pitchFamily="18" charset="0"/>
                      </a:rPr>
                      <m:t>𝑐</m:t>
                    </m:r>
                  </m:oMath>
                </a14:m>
                <a:r>
                  <a:rPr lang="en-AU" sz="1600" dirty="0">
                    <a:latin typeface="Consolas" panose="020B0609020204030204" pitchFamily="49" charset="0"/>
                  </a:rPr>
                  <a:t>; </a:t>
                </a:r>
                <a:r>
                  <a:rPr lang="en-AU" sz="1600" dirty="0"/>
                  <a:t>For all the points </a:t>
                </a:r>
                <a:r>
                  <a:rPr lang="en-AU" sz="1600" dirty="0">
                    <a:solidFill>
                      <a:srgbClr val="C00000"/>
                    </a:solidFill>
                  </a:rPr>
                  <a:t>on the line</a:t>
                </a:r>
                <a:r>
                  <a:rPr lang="en-AU" sz="1600" dirty="0"/>
                  <a:t>, </a:t>
                </a:r>
                <a14:m>
                  <m:oMath xmlns:m="http://schemas.openxmlformats.org/officeDocument/2006/math">
                    <m:r>
                      <a:rPr lang="en-AU" sz="1600" i="1">
                        <a:latin typeface="Cambria Math" panose="02040503050406030204" pitchFamily="18" charset="0"/>
                      </a:rPr>
                      <m:t>𝑎𝑥</m:t>
                    </m:r>
                    <m:r>
                      <a:rPr lang="en-AU" sz="1600" i="1">
                        <a:latin typeface="Cambria Math" panose="02040503050406030204" pitchFamily="18" charset="0"/>
                      </a:rPr>
                      <m:t>+</m:t>
                    </m:r>
                    <m:r>
                      <a:rPr lang="en-AU" sz="1600" i="1">
                        <a:latin typeface="Cambria Math" panose="02040503050406030204" pitchFamily="18" charset="0"/>
                      </a:rPr>
                      <m:t>𝑏𝑦</m:t>
                    </m:r>
                    <m:r>
                      <a:rPr lang="en-AU" sz="1600" b="0" i="1" smtClean="0">
                        <a:latin typeface="Cambria Math" panose="02040503050406030204" pitchFamily="18" charset="0"/>
                      </a:rPr>
                      <m:t>=</m:t>
                    </m:r>
                    <m:r>
                      <a:rPr lang="en-AU" sz="1600" i="1">
                        <a:latin typeface="Cambria Math" panose="02040503050406030204" pitchFamily="18" charset="0"/>
                      </a:rPr>
                      <m:t>𝑐</m:t>
                    </m:r>
                  </m:oMath>
                </a14:m>
                <a:endParaRPr lang="en-AU" sz="1600" dirty="0">
                  <a:latin typeface="Consolas" panose="020B0609020204030204" pitchFamily="49" charset="0"/>
                </a:endParaRPr>
              </a:p>
              <a:p>
                <a:pPr>
                  <a:lnSpc>
                    <a:spcPct val="100000"/>
                  </a:lnSpc>
                  <a:spcBef>
                    <a:spcPts val="0"/>
                  </a:spcBef>
                  <a:spcAft>
                    <a:spcPts val="600"/>
                  </a:spcAft>
                </a:pPr>
                <a:r>
                  <a:rPr lang="en-AU" sz="1600" dirty="0"/>
                  <a:t>We check whether the expression </a:t>
                </a:r>
                <a14:m>
                  <m:oMath xmlns:m="http://schemas.openxmlformats.org/officeDocument/2006/math">
                    <m:r>
                      <a:rPr lang="en-AU" sz="1600" i="1">
                        <a:latin typeface="Cambria Math" panose="02040503050406030204" pitchFamily="18" charset="0"/>
                      </a:rPr>
                      <m:t>𝑎𝑥</m:t>
                    </m:r>
                    <m:r>
                      <a:rPr lang="en-AU" sz="1600" i="1">
                        <a:latin typeface="Cambria Math" panose="02040503050406030204" pitchFamily="18" charset="0"/>
                      </a:rPr>
                      <m:t>+</m:t>
                    </m:r>
                    <m:r>
                      <a:rPr lang="en-AU" sz="1600" i="1">
                        <a:latin typeface="Cambria Math" panose="02040503050406030204" pitchFamily="18" charset="0"/>
                      </a:rPr>
                      <m:t>𝑏𝑦</m:t>
                    </m:r>
                    <m:r>
                      <a:rPr lang="en-AU" sz="1600" i="1">
                        <a:latin typeface="Cambria Math" panose="02040503050406030204" pitchFamily="18" charset="0"/>
                      </a:rPr>
                      <m:t>=</m:t>
                    </m:r>
                    <m:r>
                      <a:rPr lang="en-AU" sz="1600" i="1">
                        <a:latin typeface="Cambria Math" panose="02040503050406030204" pitchFamily="18" charset="0"/>
                      </a:rPr>
                      <m:t>𝑐</m:t>
                    </m:r>
                  </m:oMath>
                </a14:m>
                <a:r>
                  <a:rPr lang="en-AU" sz="1600" dirty="0">
                    <a:latin typeface="Consolas" panose="020B0609020204030204" pitchFamily="49" charset="0"/>
                  </a:rPr>
                  <a:t> </a:t>
                </a:r>
                <a:r>
                  <a:rPr lang="en-AU" sz="1600" dirty="0"/>
                  <a:t>has the same sign at each of these points</a:t>
                </a:r>
                <a:endParaRPr lang="en-AU" sz="1600" dirty="0">
                  <a:latin typeface="Consolas" panose="020B0609020204030204" pitchFamily="49" charset="0"/>
                </a:endParaRPr>
              </a:p>
            </p:txBody>
          </p:sp>
        </mc:Choice>
        <mc:Fallback xmlns="">
          <p:sp>
            <p:nvSpPr>
              <p:cNvPr id="2" name="Content Placeholder 1">
                <a:extLst>
                  <a:ext uri="{FF2B5EF4-FFF2-40B4-BE49-F238E27FC236}">
                    <a16:creationId xmlns:a16="http://schemas.microsoft.com/office/drawing/2014/main" id="{F115A076-48A4-4BD2-A90C-82DCE8B1C3E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D913ED14-EF38-426E-B66E-B3FF6839E5A2}"/>
              </a:ext>
            </a:extLst>
          </p:cNvPr>
          <p:cNvSpPr>
            <a:spLocks noGrp="1"/>
          </p:cNvSpPr>
          <p:nvPr>
            <p:ph type="title"/>
          </p:nvPr>
        </p:nvSpPr>
        <p:spPr>
          <a:xfrm>
            <a:off x="6443" y="0"/>
            <a:ext cx="8455632" cy="902525"/>
          </a:xfrm>
        </p:spPr>
        <p:txBody>
          <a:bodyPr>
            <a:normAutofit fontScale="90000"/>
          </a:bodyPr>
          <a:lstStyle/>
          <a:p>
            <a:r>
              <a:rPr lang="en-US" dirty="0"/>
              <a:t>Brute Force Convex Hull - Pseudocode</a:t>
            </a:r>
            <a:endParaRPr lang="en-AU" dirty="0"/>
          </a:p>
        </p:txBody>
      </p:sp>
      <p:sp>
        <p:nvSpPr>
          <p:cNvPr id="4" name="Slide Number Placeholder 3">
            <a:extLst>
              <a:ext uri="{FF2B5EF4-FFF2-40B4-BE49-F238E27FC236}">
                <a16:creationId xmlns:a16="http://schemas.microsoft.com/office/drawing/2014/main" id="{F1DD50C5-7C28-43C1-B700-A5DB320CADC5}"/>
              </a:ext>
            </a:extLst>
          </p:cNvPr>
          <p:cNvSpPr>
            <a:spLocks noGrp="1"/>
          </p:cNvSpPr>
          <p:nvPr>
            <p:ph type="sldNum" sz="quarter" idx="12"/>
          </p:nvPr>
        </p:nvSpPr>
        <p:spPr/>
        <p:txBody>
          <a:bodyPr/>
          <a:lstStyle/>
          <a:p>
            <a:fld id="{66B7A6BE-7A3D-1C4F-BEDA-C5431FB9FC0F}" type="slidenum">
              <a:rPr lang="en-US" smtClean="0"/>
              <a:pPr/>
              <a:t>38</a:t>
            </a:fld>
            <a:endParaRPr lang="en-US" dirty="0"/>
          </a:p>
        </p:txBody>
      </p:sp>
    </p:spTree>
    <p:extLst>
      <p:ext uri="{BB962C8B-B14F-4D97-AF65-F5344CB8AC3E}">
        <p14:creationId xmlns:p14="http://schemas.microsoft.com/office/powerpoint/2010/main" val="4122662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2F73E2-15E5-468F-BE15-428C90D05A88}"/>
              </a:ext>
            </a:extLst>
          </p:cNvPr>
          <p:cNvSpPr>
            <a:spLocks noGrp="1"/>
          </p:cNvSpPr>
          <p:nvPr>
            <p:ph idx="1"/>
          </p:nvPr>
        </p:nvSpPr>
        <p:spPr>
          <a:xfrm>
            <a:off x="195943" y="902525"/>
            <a:ext cx="8728363" cy="1269658"/>
          </a:xfrm>
        </p:spPr>
        <p:txBody>
          <a:bodyPr/>
          <a:lstStyle/>
          <a:p>
            <a:pPr>
              <a:lnSpc>
                <a:spcPct val="100000"/>
              </a:lnSpc>
            </a:pPr>
            <a:r>
              <a:rPr lang="en-US" b="1" dirty="0">
                <a:latin typeface="Arial" panose="020B0604020202020204" pitchFamily="34" charset="0"/>
                <a:cs typeface="Arial" panose="020B0604020202020204" pitchFamily="34" charset="0"/>
              </a:rPr>
              <a:t>Complexity of algorithm:</a:t>
            </a:r>
            <a:r>
              <a:rPr lang="en-US"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Since there are </a:t>
            </a:r>
            <a:r>
              <a:rPr lang="en-GB" spc="25" dirty="0">
                <a:latin typeface="Arial" panose="020B0604020202020204" pitchFamily="34" charset="0"/>
                <a:cs typeface="Arial" panose="020B0604020202020204" pitchFamily="34" charset="0"/>
              </a:rPr>
              <a:t>O(</a:t>
            </a:r>
            <a:r>
              <a:rPr lang="en-GB" i="1" spc="25" dirty="0">
                <a:latin typeface="Arial" panose="020B0604020202020204" pitchFamily="34" charset="0"/>
                <a:cs typeface="Arial" panose="020B0604020202020204" pitchFamily="34" charset="0"/>
              </a:rPr>
              <a:t>n</a:t>
            </a:r>
            <a:r>
              <a:rPr lang="en-GB" sz="2800" spc="37" baseline="27777" dirty="0">
                <a:latin typeface="Arial" panose="020B0604020202020204" pitchFamily="34" charset="0"/>
                <a:cs typeface="Arial" panose="020B0604020202020204" pitchFamily="34" charset="0"/>
              </a:rPr>
              <a:t>2</a:t>
            </a:r>
            <a:r>
              <a:rPr lang="en-GB" spc="2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pairs of points</a:t>
            </a:r>
            <a:r>
              <a:rPr lang="en-GB" spc="-6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to </a:t>
            </a:r>
            <a:r>
              <a:rPr lang="en-GB" spc="-15" dirty="0">
                <a:latin typeface="Arial" panose="020B0604020202020204" pitchFamily="34" charset="0"/>
                <a:cs typeface="Arial" panose="020B0604020202020204" pitchFamily="34" charset="0"/>
              </a:rPr>
              <a:t>examine, </a:t>
            </a:r>
            <a:r>
              <a:rPr lang="en-GB" spc="-10" dirty="0">
                <a:latin typeface="Arial" panose="020B0604020202020204" pitchFamily="34" charset="0"/>
                <a:cs typeface="Arial" panose="020B0604020202020204" pitchFamily="34" charset="0"/>
              </a:rPr>
              <a:t>and each check </a:t>
            </a:r>
            <a:r>
              <a:rPr lang="en-GB" spc="-5" dirty="0">
                <a:latin typeface="Arial" panose="020B0604020202020204" pitchFamily="34" charset="0"/>
                <a:cs typeface="Arial" panose="020B0604020202020204" pitchFamily="34" charset="0"/>
              </a:rPr>
              <a:t>requires going through </a:t>
            </a:r>
            <a:r>
              <a:rPr lang="en-GB" spc="20" dirty="0">
                <a:latin typeface="Arial" panose="020B0604020202020204" pitchFamily="34" charset="0"/>
                <a:cs typeface="Arial" panose="020B0604020202020204" pitchFamily="34" charset="0"/>
              </a:rPr>
              <a:t>O(</a:t>
            </a:r>
            <a:r>
              <a:rPr lang="en-GB" i="1" spc="20" dirty="0">
                <a:latin typeface="Arial" panose="020B0604020202020204" pitchFamily="34" charset="0"/>
                <a:cs typeface="Arial" panose="020B0604020202020204" pitchFamily="34" charset="0"/>
              </a:rPr>
              <a:t>n</a:t>
            </a:r>
            <a:r>
              <a:rPr lang="en-GB" spc="2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remaining </a:t>
            </a:r>
            <a:r>
              <a:rPr lang="en-GB" spc="-10" dirty="0">
                <a:latin typeface="Arial" panose="020B0604020202020204" pitchFamily="34" charset="0"/>
                <a:cs typeface="Arial" panose="020B0604020202020204" pitchFamily="34" charset="0"/>
              </a:rPr>
              <a:t>points, </a:t>
            </a:r>
            <a:r>
              <a:rPr lang="en-GB" spc="-5" dirty="0">
                <a:latin typeface="Arial" panose="020B0604020202020204" pitchFamily="34" charset="0"/>
                <a:cs typeface="Arial" panose="020B0604020202020204" pitchFamily="34" charset="0"/>
              </a:rPr>
              <a:t>the algorithm is </a:t>
            </a:r>
            <a:r>
              <a:rPr lang="en-GB" spc="20" dirty="0">
                <a:latin typeface="Arial" panose="020B0604020202020204" pitchFamily="34" charset="0"/>
                <a:cs typeface="Arial" panose="020B0604020202020204" pitchFamily="34" charset="0"/>
              </a:rPr>
              <a:t>O(</a:t>
            </a:r>
            <a:r>
              <a:rPr lang="en-GB" i="1" spc="20" dirty="0">
                <a:latin typeface="Arial" panose="020B0604020202020204" pitchFamily="34" charset="0"/>
                <a:cs typeface="Arial" panose="020B0604020202020204" pitchFamily="34" charset="0"/>
              </a:rPr>
              <a:t>n</a:t>
            </a:r>
            <a:r>
              <a:rPr lang="en-GB" sz="2800" spc="30" baseline="27777" dirty="0">
                <a:latin typeface="Arial" panose="020B0604020202020204" pitchFamily="34" charset="0"/>
                <a:cs typeface="Arial" panose="020B0604020202020204" pitchFamily="34" charset="0"/>
              </a:rPr>
              <a:t>3</a:t>
            </a:r>
            <a:r>
              <a:rPr lang="en-GB" spc="2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0B6FE37-B8DB-43C2-9F0E-AD2F175331D1}"/>
              </a:ext>
            </a:extLst>
          </p:cNvPr>
          <p:cNvSpPr>
            <a:spLocks noGrp="1"/>
          </p:cNvSpPr>
          <p:nvPr>
            <p:ph type="title"/>
          </p:nvPr>
        </p:nvSpPr>
        <p:spPr/>
        <p:txBody>
          <a:bodyPr>
            <a:normAutofit fontScale="90000"/>
          </a:bodyPr>
          <a:lstStyle/>
          <a:p>
            <a:r>
              <a:rPr lang="en-US" dirty="0"/>
              <a:t>A Brute Force solution for Convex Hull problem</a:t>
            </a:r>
            <a:endParaRPr lang="en-GB" dirty="0"/>
          </a:p>
        </p:txBody>
      </p:sp>
      <p:sp>
        <p:nvSpPr>
          <p:cNvPr id="4" name="object 5">
            <a:extLst>
              <a:ext uri="{FF2B5EF4-FFF2-40B4-BE49-F238E27FC236}">
                <a16:creationId xmlns:a16="http://schemas.microsoft.com/office/drawing/2014/main" id="{E7443BA5-FA09-48FF-80AE-F084CDABC183}"/>
              </a:ext>
            </a:extLst>
          </p:cNvPr>
          <p:cNvSpPr/>
          <p:nvPr/>
        </p:nvSpPr>
        <p:spPr>
          <a:xfrm>
            <a:off x="934209" y="2502013"/>
            <a:ext cx="2346960" cy="1669951"/>
          </a:xfrm>
          <a:prstGeom prst="rect">
            <a:avLst/>
          </a:prstGeom>
          <a:blipFill>
            <a:blip r:embed="rId2"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3CA7379B-3353-430E-98FB-69D36F07A715}"/>
              </a:ext>
            </a:extLst>
          </p:cNvPr>
          <p:cNvSpPr/>
          <p:nvPr/>
        </p:nvSpPr>
        <p:spPr>
          <a:xfrm>
            <a:off x="3423269" y="2516549"/>
            <a:ext cx="2346960" cy="165020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177E0859-8FD5-45F3-97BB-36CAA1CC3026}"/>
              </a:ext>
            </a:extLst>
          </p:cNvPr>
          <p:cNvSpPr/>
          <p:nvPr/>
        </p:nvSpPr>
        <p:spPr>
          <a:xfrm>
            <a:off x="5912329" y="2516549"/>
            <a:ext cx="2346960" cy="1647386"/>
          </a:xfrm>
          <a:prstGeom prst="rect">
            <a:avLst/>
          </a:prstGeom>
          <a:blipFill>
            <a:blip r:embed="rId4"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DAF918E5-4C2E-4073-8CC9-12AC68E44286}"/>
              </a:ext>
            </a:extLst>
          </p:cNvPr>
          <p:cNvSpPr txBox="1"/>
          <p:nvPr/>
        </p:nvSpPr>
        <p:spPr>
          <a:xfrm>
            <a:off x="1279577" y="4247532"/>
            <a:ext cx="165622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Part of hull</a:t>
            </a:r>
            <a:endParaRPr lang="en-GB"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1995513-B38B-4BB3-9115-CC232000DCB2}"/>
              </a:ext>
            </a:extLst>
          </p:cNvPr>
          <p:cNvSpPr txBox="1"/>
          <p:nvPr/>
        </p:nvSpPr>
        <p:spPr>
          <a:xfrm>
            <a:off x="3768637" y="4247532"/>
            <a:ext cx="165622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Part of hull</a:t>
            </a:r>
            <a:endParaRPr lang="en-GB"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33B69F6-F3E6-4E00-8BE3-6F69A286CA49}"/>
              </a:ext>
            </a:extLst>
          </p:cNvPr>
          <p:cNvSpPr txBox="1"/>
          <p:nvPr/>
        </p:nvSpPr>
        <p:spPr>
          <a:xfrm>
            <a:off x="5992400" y="4247532"/>
            <a:ext cx="218681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Not part of hull</a:t>
            </a:r>
            <a:endParaRPr lang="en-GB" sz="2400" dirty="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C907ED18-771B-43DB-9FA7-AE456852728A}"/>
              </a:ext>
            </a:extLst>
          </p:cNvPr>
          <p:cNvSpPr>
            <a:spLocks noGrp="1"/>
          </p:cNvSpPr>
          <p:nvPr>
            <p:ph type="sldNum" sz="quarter" idx="12"/>
          </p:nvPr>
        </p:nvSpPr>
        <p:spPr/>
        <p:txBody>
          <a:bodyPr/>
          <a:lstStyle/>
          <a:p>
            <a:fld id="{66B7A6BE-7A3D-1C4F-BEDA-C5431FB9FC0F}" type="slidenum">
              <a:rPr lang="en-US" smtClean="0"/>
              <a:pPr/>
              <a:t>39</a:t>
            </a:fld>
            <a:endParaRPr lang="en-US" dirty="0"/>
          </a:p>
        </p:txBody>
      </p:sp>
    </p:spTree>
    <p:extLst>
      <p:ext uri="{BB962C8B-B14F-4D97-AF65-F5344CB8AC3E}">
        <p14:creationId xmlns:p14="http://schemas.microsoft.com/office/powerpoint/2010/main" val="368316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Autofit/>
          </a:bodyPr>
          <a:lstStyle/>
          <a:p>
            <a:pPr marL="514350" indent="-457200">
              <a:lnSpc>
                <a:spcPct val="100000"/>
              </a:lnSpc>
              <a:spcBef>
                <a:spcPts val="1200"/>
              </a:spcBef>
              <a:buFont typeface="+mj-lt"/>
              <a:buAutoNum type="arabicPeriod"/>
            </a:pPr>
            <a:r>
              <a:rPr lang="en-US" dirty="0"/>
              <a:t>Understand the </a:t>
            </a:r>
            <a:r>
              <a:rPr lang="en-US" b="1" i="1" dirty="0">
                <a:solidFill>
                  <a:schemeClr val="tx2"/>
                </a:solidFill>
              </a:rPr>
              <a:t>Brute Force </a:t>
            </a:r>
            <a:r>
              <a:rPr lang="en-US" dirty="0"/>
              <a:t>approach</a:t>
            </a:r>
          </a:p>
          <a:p>
            <a:pPr marL="514350" indent="-457200">
              <a:lnSpc>
                <a:spcPct val="100000"/>
              </a:lnSpc>
              <a:spcBef>
                <a:spcPts val="1200"/>
              </a:spcBef>
              <a:buFont typeface="+mj-lt"/>
              <a:buAutoNum type="arabicPeriod"/>
            </a:pPr>
            <a:r>
              <a:rPr lang="en-US" dirty="0"/>
              <a:t>Understand and apply:</a:t>
            </a:r>
          </a:p>
          <a:p>
            <a:pPr marL="914400" lvl="1" indent="-457200">
              <a:lnSpc>
                <a:spcPct val="100000"/>
              </a:lnSpc>
              <a:spcBef>
                <a:spcPts val="1200"/>
              </a:spcBef>
              <a:buFont typeface="Arial" panose="020B0604020202020204" pitchFamily="34" charset="0"/>
              <a:buChar char="•"/>
            </a:pPr>
            <a:r>
              <a:rPr lang="en-US" sz="2400" dirty="0"/>
              <a:t>Sorting – Selection and Bubble Sorts</a:t>
            </a:r>
          </a:p>
          <a:p>
            <a:pPr marL="914400" lvl="1" indent="-457200">
              <a:lnSpc>
                <a:spcPct val="100000"/>
              </a:lnSpc>
              <a:spcBef>
                <a:spcPts val="1200"/>
              </a:spcBef>
              <a:buFont typeface="Arial" panose="020B0604020202020204" pitchFamily="34" charset="0"/>
              <a:buChar char="•"/>
            </a:pPr>
            <a:r>
              <a:rPr lang="en-US" sz="2400" dirty="0"/>
              <a:t>Computational geometry – Convex hull problems</a:t>
            </a:r>
          </a:p>
          <a:p>
            <a:pPr marL="914400" lvl="1" indent="-457200">
              <a:lnSpc>
                <a:spcPct val="100000"/>
              </a:lnSpc>
              <a:spcBef>
                <a:spcPts val="1200"/>
              </a:spcBef>
              <a:buFont typeface="Arial" panose="020B0604020202020204" pitchFamily="34" charset="0"/>
              <a:buChar char="•"/>
            </a:pPr>
            <a:r>
              <a:rPr lang="en-US" sz="2400" dirty="0"/>
              <a:t>Searching – Exhaustive Search and Sequential Search</a:t>
            </a:r>
          </a:p>
          <a:p>
            <a:pPr marL="914400" lvl="1" indent="-457200">
              <a:lnSpc>
                <a:spcPct val="100000"/>
              </a:lnSpc>
              <a:spcBef>
                <a:spcPts val="1200"/>
              </a:spcBef>
              <a:buFont typeface="Arial" panose="020B0604020202020204" pitchFamily="34" charset="0"/>
              <a:buChar char="•"/>
            </a:pPr>
            <a:r>
              <a:rPr lang="en-US" sz="2400" dirty="0"/>
              <a:t>String Matching – Brute Force approach</a:t>
            </a:r>
            <a:endParaRPr lang="en-GB" sz="24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
        <p:nvSpPr>
          <p:cNvPr id="4" name="Slide Number Placeholder 3">
            <a:extLst>
              <a:ext uri="{FF2B5EF4-FFF2-40B4-BE49-F238E27FC236}">
                <a16:creationId xmlns:a16="http://schemas.microsoft.com/office/drawing/2014/main" id="{7F9860F9-0F3E-4652-8912-7691B9A607DF}"/>
              </a:ext>
            </a:extLst>
          </p:cNvPr>
          <p:cNvSpPr>
            <a:spLocks noGrp="1"/>
          </p:cNvSpPr>
          <p:nvPr>
            <p:ph type="sldNum" sz="quarter" idx="12"/>
          </p:nvPr>
        </p:nvSpPr>
        <p:spPr/>
        <p:txBody>
          <a:bodyPr/>
          <a:lstStyle/>
          <a:p>
            <a:fld id="{66B7A6BE-7A3D-1C4F-BEDA-C5431FB9FC0F}" type="slidenum">
              <a:rPr lang="en-US" smtClean="0"/>
              <a:pPr/>
              <a:t>4</a:t>
            </a:fld>
            <a:endParaRPr lang="en-US" dirty="0"/>
          </a:p>
        </p:txBody>
      </p:sp>
    </p:spTree>
    <p:extLst>
      <p:ext uri="{BB962C8B-B14F-4D97-AF65-F5344CB8AC3E}">
        <p14:creationId xmlns:p14="http://schemas.microsoft.com/office/powerpoint/2010/main" val="334898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F026-2829-4881-8E09-482C1BC23DFA}"/>
              </a:ext>
            </a:extLst>
          </p:cNvPr>
          <p:cNvSpPr>
            <a:spLocks noGrp="1"/>
          </p:cNvSpPr>
          <p:nvPr>
            <p:ph type="title"/>
          </p:nvPr>
        </p:nvSpPr>
        <p:spPr/>
        <p:txBody>
          <a:bodyPr/>
          <a:lstStyle/>
          <a:p>
            <a:r>
              <a:rPr lang="en-US" dirty="0"/>
              <a:t>Convex hull application</a:t>
            </a:r>
            <a:endParaRPr lang="en-GB" dirty="0"/>
          </a:p>
        </p:txBody>
      </p:sp>
      <p:sp>
        <p:nvSpPr>
          <p:cNvPr id="4" name="object 4">
            <a:extLst>
              <a:ext uri="{FF2B5EF4-FFF2-40B4-BE49-F238E27FC236}">
                <a16:creationId xmlns:a16="http://schemas.microsoft.com/office/drawing/2014/main" id="{7C7C24D8-73CD-4A6E-9F4A-73EE44005A62}"/>
              </a:ext>
            </a:extLst>
          </p:cNvPr>
          <p:cNvSpPr txBox="1"/>
          <p:nvPr/>
        </p:nvSpPr>
        <p:spPr>
          <a:xfrm>
            <a:off x="457200" y="1112655"/>
            <a:ext cx="6667500" cy="380873"/>
          </a:xfrm>
          <a:prstGeom prst="rect">
            <a:avLst/>
          </a:prstGeom>
        </p:spPr>
        <p:txBody>
          <a:bodyPr vert="horz" wrap="square" lIns="0" tIns="11430" rIns="0" bIns="0" rtlCol="0">
            <a:spAutoFit/>
          </a:bodyPr>
          <a:lstStyle/>
          <a:p>
            <a:pPr marL="12700">
              <a:lnSpc>
                <a:spcPct val="100000"/>
              </a:lnSpc>
              <a:spcBef>
                <a:spcPts val="90"/>
              </a:spcBef>
            </a:pPr>
            <a:r>
              <a:rPr sz="2400" spc="-5" dirty="0">
                <a:latin typeface="Arial" panose="020B0604020202020204" pitchFamily="34" charset="0"/>
                <a:cs typeface="Arial" panose="020B0604020202020204" pitchFamily="34" charset="0"/>
              </a:rPr>
              <a:t>Video </a:t>
            </a:r>
            <a:r>
              <a:rPr sz="2400" spc="-10" dirty="0">
                <a:latin typeface="Arial" panose="020B0604020202020204" pitchFamily="34" charset="0"/>
                <a:cs typeface="Arial" panose="020B0604020202020204" pitchFamily="34" charset="0"/>
              </a:rPr>
              <a:t>Game </a:t>
            </a:r>
            <a:r>
              <a:rPr sz="2400" spc="-5" dirty="0">
                <a:latin typeface="Arial" panose="020B0604020202020204" pitchFamily="34" charset="0"/>
                <a:cs typeface="Arial" panose="020B0604020202020204" pitchFamily="34" charset="0"/>
              </a:rPr>
              <a:t>Collision</a:t>
            </a:r>
            <a:r>
              <a:rPr sz="2400" spc="-6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Detection:</a:t>
            </a:r>
            <a:endParaRPr sz="2400" dirty="0">
              <a:latin typeface="Arial" panose="020B0604020202020204" pitchFamily="34" charset="0"/>
              <a:cs typeface="Arial" panose="020B0604020202020204" pitchFamily="34" charset="0"/>
            </a:endParaRPr>
          </a:p>
        </p:txBody>
      </p:sp>
      <p:sp>
        <p:nvSpPr>
          <p:cNvPr id="5" name="object 5">
            <a:extLst>
              <a:ext uri="{FF2B5EF4-FFF2-40B4-BE49-F238E27FC236}">
                <a16:creationId xmlns:a16="http://schemas.microsoft.com/office/drawing/2014/main" id="{95A316A1-1CEC-471D-A3E5-080886782A27}"/>
              </a:ext>
            </a:extLst>
          </p:cNvPr>
          <p:cNvSpPr/>
          <p:nvPr/>
        </p:nvSpPr>
        <p:spPr>
          <a:xfrm>
            <a:off x="457200" y="1703659"/>
            <a:ext cx="3228975" cy="1887226"/>
          </a:xfrm>
          <a:prstGeom prst="rect">
            <a:avLst/>
          </a:prstGeom>
          <a:blipFill>
            <a:blip r:embed="rId2" cstate="print"/>
            <a:stretch>
              <a:fillRect/>
            </a:stretch>
          </a:blipFill>
        </p:spPr>
        <p:txBody>
          <a:bodyPr wrap="square" lIns="0" tIns="0" rIns="0" bIns="0" rtlCol="0"/>
          <a:lstStyle/>
          <a:p>
            <a:endParaRPr sz="4800">
              <a:latin typeface="Arial" panose="020B0604020202020204" pitchFamily="34" charset="0"/>
              <a:cs typeface="Arial" panose="020B0604020202020204" pitchFamily="34" charset="0"/>
            </a:endParaRPr>
          </a:p>
        </p:txBody>
      </p:sp>
      <p:sp>
        <p:nvSpPr>
          <p:cNvPr id="6" name="object 6">
            <a:extLst>
              <a:ext uri="{FF2B5EF4-FFF2-40B4-BE49-F238E27FC236}">
                <a16:creationId xmlns:a16="http://schemas.microsoft.com/office/drawing/2014/main" id="{8851BAFF-817F-4814-BF4D-14DB3A443A61}"/>
              </a:ext>
            </a:extLst>
          </p:cNvPr>
          <p:cNvSpPr txBox="1"/>
          <p:nvPr/>
        </p:nvSpPr>
        <p:spPr>
          <a:xfrm>
            <a:off x="457199" y="3840408"/>
            <a:ext cx="8181975" cy="380873"/>
          </a:xfrm>
          <a:prstGeom prst="rect">
            <a:avLst/>
          </a:prstGeom>
        </p:spPr>
        <p:txBody>
          <a:bodyPr vert="horz" wrap="square" lIns="0" tIns="11430" rIns="0" bIns="0" rtlCol="0">
            <a:spAutoFit/>
          </a:bodyPr>
          <a:lstStyle/>
          <a:p>
            <a:pPr marL="12700">
              <a:lnSpc>
                <a:spcPct val="100000"/>
              </a:lnSpc>
              <a:spcBef>
                <a:spcPts val="90"/>
              </a:spcBef>
            </a:pPr>
            <a:r>
              <a:rPr sz="2400" spc="90" dirty="0">
                <a:latin typeface="Arial" panose="020B0604020202020204" pitchFamily="34" charset="0"/>
                <a:cs typeface="Arial" panose="020B0604020202020204" pitchFamily="34" charset="0"/>
                <a:hlinkClick r:id="rId3"/>
              </a:rPr>
              <a:t>http://www.youtube.com/watch?v=zSQS3ypnJok</a:t>
            </a:r>
            <a:endParaRPr sz="24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D12A1BF-923B-4A9A-B7A4-2EC6D92D7E4C}"/>
              </a:ext>
            </a:extLst>
          </p:cNvPr>
          <p:cNvSpPr>
            <a:spLocks noGrp="1"/>
          </p:cNvSpPr>
          <p:nvPr>
            <p:ph type="sldNum" sz="quarter" idx="12"/>
          </p:nvPr>
        </p:nvSpPr>
        <p:spPr/>
        <p:txBody>
          <a:bodyPr/>
          <a:lstStyle/>
          <a:p>
            <a:fld id="{66B7A6BE-7A3D-1C4F-BEDA-C5431FB9FC0F}" type="slidenum">
              <a:rPr lang="en-US" smtClean="0"/>
              <a:pPr/>
              <a:t>40</a:t>
            </a:fld>
            <a:endParaRPr lang="en-US" dirty="0"/>
          </a:p>
        </p:txBody>
      </p:sp>
    </p:spTree>
    <p:extLst>
      <p:ext uri="{BB962C8B-B14F-4D97-AF65-F5344CB8AC3E}">
        <p14:creationId xmlns:p14="http://schemas.microsoft.com/office/powerpoint/2010/main" val="2622303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2AE665-9737-43E1-B6DC-1833A795890D}"/>
              </a:ext>
            </a:extLst>
          </p:cNvPr>
          <p:cNvSpPr>
            <a:spLocks noGrp="1"/>
          </p:cNvSpPr>
          <p:nvPr>
            <p:ph idx="1"/>
          </p:nvPr>
        </p:nvSpPr>
        <p:spPr/>
        <p:txBody>
          <a:bodyPr/>
          <a:lstStyle/>
          <a:p>
            <a:pPr marL="0" indent="0">
              <a:lnSpc>
                <a:spcPct val="100000"/>
              </a:lnSpc>
              <a:buNone/>
            </a:pPr>
            <a:r>
              <a:rPr lang="en-US" b="1" dirty="0"/>
              <a:t>Exhaustive Search</a:t>
            </a:r>
          </a:p>
          <a:p>
            <a:pPr>
              <a:lnSpc>
                <a:spcPct val="100000"/>
              </a:lnSpc>
            </a:pPr>
            <a:r>
              <a:rPr lang="en-GB" spc="-10" dirty="0"/>
              <a:t>A </a:t>
            </a:r>
            <a:r>
              <a:rPr lang="en-GB" spc="-5" dirty="0"/>
              <a:t>brute </a:t>
            </a:r>
            <a:r>
              <a:rPr lang="en-GB" spc="-15" dirty="0"/>
              <a:t>force </a:t>
            </a:r>
            <a:r>
              <a:rPr lang="en-GB" spc="-5" dirty="0"/>
              <a:t>solution </a:t>
            </a:r>
            <a:r>
              <a:rPr lang="en-GB" spc="-15" dirty="0"/>
              <a:t>involving </a:t>
            </a:r>
            <a:r>
              <a:rPr lang="en-GB" b="1" i="1" spc="-10" dirty="0">
                <a:solidFill>
                  <a:srgbClr val="C00000"/>
                </a:solidFill>
              </a:rPr>
              <a:t>enumerating/generating </a:t>
            </a:r>
            <a:r>
              <a:rPr lang="en-GB" b="1" i="1" spc="-5" dirty="0">
                <a:solidFill>
                  <a:srgbClr val="C00000"/>
                </a:solidFill>
              </a:rPr>
              <a:t>all </a:t>
            </a:r>
            <a:r>
              <a:rPr lang="en-GB" b="1" i="1" spc="-10" dirty="0">
                <a:solidFill>
                  <a:srgbClr val="C00000"/>
                </a:solidFill>
              </a:rPr>
              <a:t>possible solutions</a:t>
            </a:r>
            <a:r>
              <a:rPr lang="en-GB" spc="-10" dirty="0"/>
              <a:t>, </a:t>
            </a:r>
            <a:r>
              <a:rPr lang="en-GB" spc="-5" dirty="0"/>
              <a:t>then selecting</a:t>
            </a:r>
            <a:r>
              <a:rPr lang="en-GB" i="1" spc="-5" dirty="0"/>
              <a:t> </a:t>
            </a:r>
            <a:r>
              <a:rPr lang="en-GB" spc="-5" dirty="0"/>
              <a:t>the “best” </a:t>
            </a:r>
            <a:r>
              <a:rPr lang="en-GB" spc="-10" dirty="0"/>
              <a:t>one.</a:t>
            </a:r>
          </a:p>
          <a:p>
            <a:pPr>
              <a:lnSpc>
                <a:spcPct val="100000"/>
              </a:lnSpc>
            </a:pPr>
            <a:r>
              <a:rPr lang="en-GB" spc="-20" dirty="0"/>
              <a:t>Typically </a:t>
            </a:r>
            <a:r>
              <a:rPr lang="en-GB" spc="-5" dirty="0"/>
              <a:t>applied to </a:t>
            </a:r>
            <a:r>
              <a:rPr lang="en-GB" b="1" i="1" spc="-5" dirty="0">
                <a:solidFill>
                  <a:srgbClr val="C00000"/>
                </a:solidFill>
              </a:rPr>
              <a:t>combinatorial </a:t>
            </a:r>
            <a:r>
              <a:rPr lang="en-GB" b="1" i="1" spc="-10" dirty="0">
                <a:solidFill>
                  <a:srgbClr val="C00000"/>
                </a:solidFill>
              </a:rPr>
              <a:t>problems</a:t>
            </a:r>
            <a:r>
              <a:rPr lang="en-GB" spc="-10" dirty="0"/>
              <a:t>, and </a:t>
            </a:r>
            <a:r>
              <a:rPr lang="en-GB" spc="-5" dirty="0"/>
              <a:t>insightful to study brute </a:t>
            </a:r>
            <a:r>
              <a:rPr lang="en-GB" spc="-15" dirty="0"/>
              <a:t>force </a:t>
            </a:r>
            <a:r>
              <a:rPr lang="en-GB" spc="-5" dirty="0"/>
              <a:t>solutions to them, as </a:t>
            </a:r>
            <a:r>
              <a:rPr lang="en-GB" spc="-10" dirty="0"/>
              <a:t>some problems </a:t>
            </a:r>
            <a:r>
              <a:rPr lang="en-GB" spc="-5" dirty="0"/>
              <a:t>can only </a:t>
            </a:r>
            <a:r>
              <a:rPr lang="en-GB" spc="-10" dirty="0"/>
              <a:t>be solved </a:t>
            </a:r>
            <a:r>
              <a:rPr lang="en-GB" spc="-5" dirty="0"/>
              <a:t>optimally </a:t>
            </a:r>
            <a:r>
              <a:rPr lang="en-GB" spc="-20" dirty="0"/>
              <a:t>by </a:t>
            </a:r>
            <a:r>
              <a:rPr lang="en-GB" spc="-15" dirty="0"/>
              <a:t>exhaustive</a:t>
            </a:r>
            <a:r>
              <a:rPr lang="en-GB" spc="5" dirty="0"/>
              <a:t> </a:t>
            </a:r>
            <a:r>
              <a:rPr lang="en-GB" spc="-5" dirty="0"/>
              <a:t>search.</a:t>
            </a:r>
            <a:endParaRPr lang="en-GB" dirty="0"/>
          </a:p>
          <a:p>
            <a:pPr>
              <a:lnSpc>
                <a:spcPct val="100000"/>
              </a:lnSpc>
            </a:pPr>
            <a:endParaRPr lang="en-GB" dirty="0"/>
          </a:p>
        </p:txBody>
      </p:sp>
      <p:sp>
        <p:nvSpPr>
          <p:cNvPr id="2" name="Title 1">
            <a:extLst>
              <a:ext uri="{FF2B5EF4-FFF2-40B4-BE49-F238E27FC236}">
                <a16:creationId xmlns:a16="http://schemas.microsoft.com/office/drawing/2014/main" id="{936FBE2D-13CC-48EF-B029-1C98B4122F45}"/>
              </a:ext>
            </a:extLst>
          </p:cNvPr>
          <p:cNvSpPr>
            <a:spLocks noGrp="1"/>
          </p:cNvSpPr>
          <p:nvPr>
            <p:ph type="title"/>
          </p:nvPr>
        </p:nvSpPr>
        <p:spPr/>
        <p:txBody>
          <a:bodyPr>
            <a:normAutofit/>
          </a:bodyPr>
          <a:lstStyle/>
          <a:p>
            <a:r>
              <a:rPr lang="en-US" dirty="0"/>
              <a:t>Another Brute Force solution…</a:t>
            </a:r>
            <a:endParaRPr lang="en-GB" dirty="0"/>
          </a:p>
        </p:txBody>
      </p:sp>
      <p:sp>
        <p:nvSpPr>
          <p:cNvPr id="4" name="Slide Number Placeholder 3">
            <a:extLst>
              <a:ext uri="{FF2B5EF4-FFF2-40B4-BE49-F238E27FC236}">
                <a16:creationId xmlns:a16="http://schemas.microsoft.com/office/drawing/2014/main" id="{64A5347A-778E-4BA2-8AAB-6F0E59739992}"/>
              </a:ext>
            </a:extLst>
          </p:cNvPr>
          <p:cNvSpPr>
            <a:spLocks noGrp="1"/>
          </p:cNvSpPr>
          <p:nvPr>
            <p:ph type="sldNum" sz="quarter" idx="12"/>
          </p:nvPr>
        </p:nvSpPr>
        <p:spPr/>
        <p:txBody>
          <a:bodyPr/>
          <a:lstStyle/>
          <a:p>
            <a:fld id="{66B7A6BE-7A3D-1C4F-BEDA-C5431FB9FC0F}" type="slidenum">
              <a:rPr lang="en-US" smtClean="0"/>
              <a:pPr/>
              <a:t>41</a:t>
            </a:fld>
            <a:endParaRPr lang="en-US" dirty="0"/>
          </a:p>
        </p:txBody>
      </p:sp>
    </p:spTree>
    <p:extLst>
      <p:ext uri="{BB962C8B-B14F-4D97-AF65-F5344CB8AC3E}">
        <p14:creationId xmlns:p14="http://schemas.microsoft.com/office/powerpoint/2010/main" val="29260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2AE665-9737-43E1-B6DC-1833A795890D}"/>
              </a:ext>
            </a:extLst>
          </p:cNvPr>
          <p:cNvSpPr>
            <a:spLocks noGrp="1"/>
          </p:cNvSpPr>
          <p:nvPr>
            <p:ph idx="1"/>
          </p:nvPr>
        </p:nvSpPr>
        <p:spPr/>
        <p:txBody>
          <a:bodyPr>
            <a:normAutofit/>
          </a:bodyPr>
          <a:lstStyle/>
          <a:p>
            <a:pPr>
              <a:lnSpc>
                <a:spcPct val="100000"/>
              </a:lnSpc>
            </a:pPr>
            <a:r>
              <a:rPr lang="en-GB" dirty="0"/>
              <a:t>Generate a list of all potential solutions to the problem in a systematic manner.</a:t>
            </a:r>
          </a:p>
          <a:p>
            <a:pPr>
              <a:lnSpc>
                <a:spcPct val="100000"/>
              </a:lnSpc>
            </a:pPr>
            <a:r>
              <a:rPr lang="en-GB" dirty="0"/>
              <a:t>Evaluate potential solutions one by one, disqualifying infeasible ones, and keeping track of the best one found so far.</a:t>
            </a:r>
          </a:p>
          <a:p>
            <a:pPr>
              <a:lnSpc>
                <a:spcPct val="100000"/>
              </a:lnSpc>
            </a:pPr>
            <a:r>
              <a:rPr lang="en-GB" dirty="0"/>
              <a:t>When all items have been evaluated, announce the best solution(s)found.</a:t>
            </a:r>
          </a:p>
        </p:txBody>
      </p:sp>
      <p:sp>
        <p:nvSpPr>
          <p:cNvPr id="2" name="Title 1">
            <a:extLst>
              <a:ext uri="{FF2B5EF4-FFF2-40B4-BE49-F238E27FC236}">
                <a16:creationId xmlns:a16="http://schemas.microsoft.com/office/drawing/2014/main" id="{936FBE2D-13CC-48EF-B029-1C98B4122F45}"/>
              </a:ext>
            </a:extLst>
          </p:cNvPr>
          <p:cNvSpPr>
            <a:spLocks noGrp="1"/>
          </p:cNvSpPr>
          <p:nvPr>
            <p:ph type="title"/>
          </p:nvPr>
        </p:nvSpPr>
        <p:spPr/>
        <p:txBody>
          <a:bodyPr/>
          <a:lstStyle/>
          <a:p>
            <a:r>
              <a:rPr lang="en-US" dirty="0"/>
              <a:t>Exhaustive Search – Idea</a:t>
            </a:r>
            <a:endParaRPr lang="en-GB" dirty="0"/>
          </a:p>
        </p:txBody>
      </p:sp>
      <p:sp>
        <p:nvSpPr>
          <p:cNvPr id="4" name="Slide Number Placeholder 3">
            <a:extLst>
              <a:ext uri="{FF2B5EF4-FFF2-40B4-BE49-F238E27FC236}">
                <a16:creationId xmlns:a16="http://schemas.microsoft.com/office/drawing/2014/main" id="{96648345-E300-4D53-A935-73D3EA945B2B}"/>
              </a:ext>
            </a:extLst>
          </p:cNvPr>
          <p:cNvSpPr>
            <a:spLocks noGrp="1"/>
          </p:cNvSpPr>
          <p:nvPr>
            <p:ph type="sldNum" sz="quarter" idx="12"/>
          </p:nvPr>
        </p:nvSpPr>
        <p:spPr/>
        <p:txBody>
          <a:bodyPr/>
          <a:lstStyle/>
          <a:p>
            <a:fld id="{66B7A6BE-7A3D-1C4F-BEDA-C5431FB9FC0F}" type="slidenum">
              <a:rPr lang="en-US" smtClean="0"/>
              <a:pPr/>
              <a:t>42</a:t>
            </a:fld>
            <a:endParaRPr lang="en-US" dirty="0"/>
          </a:p>
        </p:txBody>
      </p:sp>
    </p:spTree>
    <p:extLst>
      <p:ext uri="{BB962C8B-B14F-4D97-AF65-F5344CB8AC3E}">
        <p14:creationId xmlns:p14="http://schemas.microsoft.com/office/powerpoint/2010/main" val="248337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6EF074-7EC1-4ECE-B0B2-508A777709C1}"/>
              </a:ext>
            </a:extLst>
          </p:cNvPr>
          <p:cNvSpPr>
            <a:spLocks noGrp="1"/>
          </p:cNvSpPr>
          <p:nvPr>
            <p:ph idx="1"/>
          </p:nvPr>
        </p:nvSpPr>
        <p:spPr/>
        <p:txBody>
          <a:bodyPr/>
          <a:lstStyle/>
          <a:p>
            <a:pPr marL="0" indent="0">
              <a:lnSpc>
                <a:spcPct val="100000"/>
              </a:lnSpc>
              <a:buNone/>
            </a:pPr>
            <a:r>
              <a:rPr lang="en-GB" spc="-15" dirty="0">
                <a:latin typeface="Arial" panose="020B0604020202020204" pitchFamily="34" charset="0"/>
                <a:cs typeface="Arial" panose="020B0604020202020204" pitchFamily="34" charset="0"/>
              </a:rPr>
              <a:t>Given</a:t>
            </a:r>
            <a:r>
              <a:rPr lang="en-GB" spc="-5" dirty="0">
                <a:latin typeface="Arial" panose="020B0604020202020204" pitchFamily="34" charset="0"/>
                <a:cs typeface="Arial" panose="020B0604020202020204" pitchFamily="34" charset="0"/>
              </a:rPr>
              <a:t> </a:t>
            </a:r>
            <a:r>
              <a:rPr lang="en-GB" i="1" spc="-10" dirty="0">
                <a:latin typeface="Arial" panose="020B0604020202020204" pitchFamily="34" charset="0"/>
                <a:cs typeface="Arial" panose="020B0604020202020204" pitchFamily="34" charset="0"/>
              </a:rPr>
              <a:t>n</a:t>
            </a:r>
            <a:r>
              <a:rPr lang="en-GB" i="1" spc="15"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items of </a:t>
            </a:r>
            <a:r>
              <a:rPr lang="en-GB" spc="-10" dirty="0">
                <a:latin typeface="Arial" panose="020B0604020202020204" pitchFamily="34" charset="0"/>
                <a:cs typeface="Arial" panose="020B0604020202020204" pitchFamily="34" charset="0"/>
              </a:rPr>
              <a:t>known</a:t>
            </a:r>
            <a:r>
              <a:rPr lang="en-GB"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weights</a:t>
            </a:r>
            <a:r>
              <a:rPr lang="en-GB" spc="-5" dirty="0">
                <a:latin typeface="Arial" panose="020B0604020202020204" pitchFamily="34" charset="0"/>
                <a:cs typeface="Arial" panose="020B0604020202020204" pitchFamily="34" charset="0"/>
              </a:rPr>
              <a:t> </a:t>
            </a:r>
            <a:r>
              <a:rPr lang="en-GB" i="1" spc="-25" dirty="0">
                <a:latin typeface="Arial" panose="020B0604020202020204" pitchFamily="34" charset="0"/>
                <a:cs typeface="Arial" panose="020B0604020202020204" pitchFamily="34" charset="0"/>
              </a:rPr>
              <a:t>w</a:t>
            </a:r>
            <a:r>
              <a:rPr lang="en-GB" sz="2800" spc="-37" baseline="-13888" dirty="0">
                <a:latin typeface="Arial" panose="020B0604020202020204" pitchFamily="34" charset="0"/>
                <a:cs typeface="Arial" panose="020B0604020202020204" pitchFamily="34" charset="0"/>
              </a:rPr>
              <a:t>1</a:t>
            </a:r>
            <a:r>
              <a:rPr lang="en-GB" i="1" spc="-25" dirty="0">
                <a:latin typeface="Arial" panose="020B0604020202020204" pitchFamily="34" charset="0"/>
                <a:cs typeface="Arial" panose="020B0604020202020204" pitchFamily="34" charset="0"/>
              </a:rPr>
              <a:t>,</a:t>
            </a:r>
            <a:r>
              <a:rPr lang="en-GB" i="1" spc="-204" dirty="0">
                <a:latin typeface="Arial" panose="020B0604020202020204" pitchFamily="34" charset="0"/>
                <a:cs typeface="Arial" panose="020B0604020202020204" pitchFamily="34" charset="0"/>
              </a:rPr>
              <a:t> </a:t>
            </a:r>
            <a:r>
              <a:rPr lang="en-GB" i="1" spc="-100" dirty="0">
                <a:latin typeface="Arial" panose="020B0604020202020204" pitchFamily="34" charset="0"/>
                <a:cs typeface="Arial" panose="020B0604020202020204" pitchFamily="34" charset="0"/>
              </a:rPr>
              <a:t>… ,</a:t>
            </a:r>
            <a:r>
              <a:rPr lang="en-GB" i="1" spc="-204" dirty="0">
                <a:latin typeface="Arial" panose="020B0604020202020204" pitchFamily="34" charset="0"/>
                <a:cs typeface="Arial" panose="020B0604020202020204" pitchFamily="34" charset="0"/>
              </a:rPr>
              <a:t> </a:t>
            </a:r>
            <a:r>
              <a:rPr lang="en-GB" i="1" spc="-5" dirty="0" err="1">
                <a:latin typeface="Arial" panose="020B0604020202020204" pitchFamily="34" charset="0"/>
                <a:cs typeface="Arial" panose="020B0604020202020204" pitchFamily="34" charset="0"/>
              </a:rPr>
              <a:t>w</a:t>
            </a:r>
            <a:r>
              <a:rPr lang="en-GB" sz="2800" i="1" spc="-7" baseline="-10416" dirty="0" err="1">
                <a:latin typeface="Arial" panose="020B0604020202020204" pitchFamily="34" charset="0"/>
                <a:cs typeface="Arial" panose="020B0604020202020204" pitchFamily="34" charset="0"/>
              </a:rPr>
              <a:t>n</a:t>
            </a:r>
            <a:r>
              <a:rPr lang="en-GB" sz="2800" i="1" spc="217" baseline="-10416"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a:t>
            </a:r>
            <a:r>
              <a:rPr lang="en-GB" spc="-5" dirty="0">
                <a:latin typeface="Arial" panose="020B0604020202020204" pitchFamily="34" charset="0"/>
                <a:cs typeface="Arial" panose="020B0604020202020204" pitchFamily="34" charset="0"/>
              </a:rPr>
              <a:t> the</a:t>
            </a:r>
            <a:r>
              <a:rPr lang="en-GB"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values</a:t>
            </a:r>
            <a:r>
              <a:rPr lang="en-GB" spc="-5" dirty="0">
                <a:latin typeface="Arial" panose="020B0604020202020204" pitchFamily="34" charset="0"/>
                <a:cs typeface="Arial" panose="020B0604020202020204" pitchFamily="34" charset="0"/>
              </a:rPr>
              <a:t> </a:t>
            </a:r>
            <a:r>
              <a:rPr lang="en-GB" i="1" spc="-20" dirty="0">
                <a:latin typeface="Arial" panose="020B0604020202020204" pitchFamily="34" charset="0"/>
                <a:cs typeface="Arial" panose="020B0604020202020204" pitchFamily="34" charset="0"/>
              </a:rPr>
              <a:t>v</a:t>
            </a:r>
            <a:r>
              <a:rPr lang="en-GB" sz="2800" spc="-30" baseline="-13888" dirty="0">
                <a:latin typeface="Arial" panose="020B0604020202020204" pitchFamily="34" charset="0"/>
                <a:cs typeface="Arial" panose="020B0604020202020204" pitchFamily="34" charset="0"/>
              </a:rPr>
              <a:t>1</a:t>
            </a:r>
            <a:r>
              <a:rPr lang="en-GB" i="1" spc="-20" dirty="0">
                <a:latin typeface="Arial" panose="020B0604020202020204" pitchFamily="34" charset="0"/>
                <a:cs typeface="Arial" panose="020B0604020202020204" pitchFamily="34" charset="0"/>
              </a:rPr>
              <a:t>,</a:t>
            </a:r>
            <a:r>
              <a:rPr lang="en-GB" i="1" spc="-204" dirty="0">
                <a:latin typeface="Arial" panose="020B0604020202020204" pitchFamily="34" charset="0"/>
                <a:cs typeface="Arial" panose="020B0604020202020204" pitchFamily="34" charset="0"/>
              </a:rPr>
              <a:t> </a:t>
            </a:r>
            <a:r>
              <a:rPr lang="en-GB" i="1" spc="-100" dirty="0">
                <a:latin typeface="Arial" panose="020B0604020202020204" pitchFamily="34" charset="0"/>
                <a:cs typeface="Arial" panose="020B0604020202020204" pitchFamily="34" charset="0"/>
              </a:rPr>
              <a:t>…</a:t>
            </a:r>
            <a:r>
              <a:rPr lang="en-GB" i="1" spc="-204" dirty="0">
                <a:latin typeface="Arial" panose="020B0604020202020204" pitchFamily="34" charset="0"/>
                <a:cs typeface="Arial" panose="020B0604020202020204" pitchFamily="34" charset="0"/>
              </a:rPr>
              <a:t> </a:t>
            </a:r>
            <a:r>
              <a:rPr lang="en-GB" i="1" spc="-100" dirty="0">
                <a:latin typeface="Arial" panose="020B0604020202020204" pitchFamily="34" charset="0"/>
                <a:cs typeface="Arial" panose="020B0604020202020204" pitchFamily="34" charset="0"/>
              </a:rPr>
              <a:t>,</a:t>
            </a:r>
            <a:r>
              <a:rPr lang="en-GB" i="1" spc="-200" dirty="0">
                <a:latin typeface="Arial" panose="020B0604020202020204" pitchFamily="34" charset="0"/>
                <a:cs typeface="Arial" panose="020B0604020202020204" pitchFamily="34" charset="0"/>
              </a:rPr>
              <a:t> </a:t>
            </a:r>
            <a:r>
              <a:rPr lang="en-GB" i="1" spc="-10" dirty="0" err="1">
                <a:latin typeface="Arial" panose="020B0604020202020204" pitchFamily="34" charset="0"/>
                <a:cs typeface="Arial" panose="020B0604020202020204" pitchFamily="34" charset="0"/>
              </a:rPr>
              <a:t>v</a:t>
            </a:r>
            <a:r>
              <a:rPr lang="en-GB" sz="2800" i="1" spc="-15" baseline="-10416" dirty="0" err="1">
                <a:latin typeface="Arial" panose="020B0604020202020204" pitchFamily="34" charset="0"/>
                <a:cs typeface="Arial" panose="020B0604020202020204" pitchFamily="34" charset="0"/>
              </a:rPr>
              <a:t>n</a:t>
            </a:r>
            <a:r>
              <a:rPr lang="en-GB" sz="2800" i="1" spc="-15" baseline="-10416"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and a knapsack </a:t>
            </a:r>
            <a:r>
              <a:rPr lang="en-GB" spc="-5" dirty="0">
                <a:latin typeface="Arial" panose="020B0604020202020204" pitchFamily="34" charset="0"/>
                <a:cs typeface="Arial" panose="020B0604020202020204" pitchFamily="34" charset="0"/>
              </a:rPr>
              <a:t>of capacity </a:t>
            </a:r>
            <a:r>
              <a:rPr lang="en-GB" i="1" spc="-10" dirty="0">
                <a:latin typeface="Arial" panose="020B0604020202020204" pitchFamily="34" charset="0"/>
                <a:cs typeface="Arial" panose="020B0604020202020204" pitchFamily="34" charset="0"/>
              </a:rPr>
              <a:t>W </a:t>
            </a:r>
            <a:r>
              <a:rPr lang="en-GB" spc="-5" dirty="0">
                <a:latin typeface="Arial" panose="020B0604020202020204" pitchFamily="34" charset="0"/>
                <a:cs typeface="Arial" panose="020B0604020202020204" pitchFamily="34" charset="0"/>
              </a:rPr>
              <a:t>, find the most </a:t>
            </a:r>
            <a:r>
              <a:rPr lang="en-GB" spc="-15" dirty="0">
                <a:latin typeface="Arial" panose="020B0604020202020204" pitchFamily="34" charset="0"/>
                <a:cs typeface="Arial" panose="020B0604020202020204" pitchFamily="34" charset="0"/>
              </a:rPr>
              <a:t>valuable </a:t>
            </a:r>
            <a:r>
              <a:rPr lang="en-GB" spc="-5" dirty="0">
                <a:latin typeface="Arial" panose="020B0604020202020204" pitchFamily="34" charset="0"/>
                <a:cs typeface="Arial" panose="020B0604020202020204" pitchFamily="34" charset="0"/>
              </a:rPr>
              <a:t>subset of the items that fit into the</a:t>
            </a:r>
            <a:r>
              <a:rPr lang="en-GB" spc="-10" dirty="0">
                <a:latin typeface="Arial" panose="020B0604020202020204" pitchFamily="34" charset="0"/>
                <a:cs typeface="Arial" panose="020B0604020202020204" pitchFamily="34" charset="0"/>
              </a:rPr>
              <a:t> knapsack</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9E10756F-4A8F-4D58-A542-45A9A409414A}"/>
              </a:ext>
            </a:extLst>
          </p:cNvPr>
          <p:cNvSpPr>
            <a:spLocks noGrp="1"/>
          </p:cNvSpPr>
          <p:nvPr>
            <p:ph type="title"/>
          </p:nvPr>
        </p:nvSpPr>
        <p:spPr/>
        <p:txBody>
          <a:bodyPr>
            <a:normAutofit/>
          </a:bodyPr>
          <a:lstStyle/>
          <a:p>
            <a:r>
              <a:rPr lang="en-US" dirty="0"/>
              <a:t>The Knapsack problem</a:t>
            </a:r>
            <a:endParaRPr lang="en-GB" dirty="0"/>
          </a:p>
        </p:txBody>
      </p:sp>
      <p:pic>
        <p:nvPicPr>
          <p:cNvPr id="1026" name="Picture 2" descr="Image result for knapsack problem">
            <a:extLst>
              <a:ext uri="{FF2B5EF4-FFF2-40B4-BE49-F238E27FC236}">
                <a16:creationId xmlns:a16="http://schemas.microsoft.com/office/drawing/2014/main" id="{133F099B-52AD-43B1-92CC-33AC2AB7F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243800"/>
            <a:ext cx="2647950" cy="2293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ADF812D-5EBF-408F-BFE0-0D61BEAF6BBB}"/>
              </a:ext>
            </a:extLst>
          </p:cNvPr>
          <p:cNvSpPr>
            <a:spLocks noGrp="1"/>
          </p:cNvSpPr>
          <p:nvPr>
            <p:ph type="sldNum" sz="quarter" idx="12"/>
          </p:nvPr>
        </p:nvSpPr>
        <p:spPr/>
        <p:txBody>
          <a:bodyPr/>
          <a:lstStyle/>
          <a:p>
            <a:fld id="{66B7A6BE-7A3D-1C4F-BEDA-C5431FB9FC0F}" type="slidenum">
              <a:rPr lang="en-US" smtClean="0"/>
              <a:pPr/>
              <a:t>43</a:t>
            </a:fld>
            <a:endParaRPr lang="en-US" dirty="0"/>
          </a:p>
        </p:txBody>
      </p:sp>
    </p:spTree>
    <p:extLst>
      <p:ext uri="{BB962C8B-B14F-4D97-AF65-F5344CB8AC3E}">
        <p14:creationId xmlns:p14="http://schemas.microsoft.com/office/powerpoint/2010/main" val="1361287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5F8D-5175-4836-B323-2322536D8523}"/>
              </a:ext>
            </a:extLst>
          </p:cNvPr>
          <p:cNvSpPr>
            <a:spLocks noGrp="1"/>
          </p:cNvSpPr>
          <p:nvPr>
            <p:ph type="title"/>
          </p:nvPr>
        </p:nvSpPr>
        <p:spPr/>
        <p:txBody>
          <a:bodyPr>
            <a:normAutofit fontScale="90000"/>
          </a:bodyPr>
          <a:lstStyle/>
          <a:p>
            <a:r>
              <a:rPr lang="en-GB" dirty="0"/>
              <a:t>Applications of Knapsack Problem</a:t>
            </a:r>
          </a:p>
        </p:txBody>
      </p:sp>
      <p:sp>
        <p:nvSpPr>
          <p:cNvPr id="4" name="object 3">
            <a:extLst>
              <a:ext uri="{FF2B5EF4-FFF2-40B4-BE49-F238E27FC236}">
                <a16:creationId xmlns:a16="http://schemas.microsoft.com/office/drawing/2014/main" id="{EF6E104A-78CA-4A4C-A7FE-F2052C7C26C7}"/>
              </a:ext>
            </a:extLst>
          </p:cNvPr>
          <p:cNvSpPr/>
          <p:nvPr/>
        </p:nvSpPr>
        <p:spPr>
          <a:xfrm>
            <a:off x="720664" y="1470720"/>
            <a:ext cx="3441432" cy="2704732"/>
          </a:xfrm>
          <a:prstGeom prst="rect">
            <a:avLst/>
          </a:prstGeom>
          <a:blipFill>
            <a:blip r:embed="rId2"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083FB1C8-CDEC-4F80-B6C9-B80019600638}"/>
              </a:ext>
            </a:extLst>
          </p:cNvPr>
          <p:cNvPicPr>
            <a:picLocks noChangeAspect="1"/>
          </p:cNvPicPr>
          <p:nvPr/>
        </p:nvPicPr>
        <p:blipFill>
          <a:blip r:embed="rId3"/>
          <a:stretch>
            <a:fillRect/>
          </a:stretch>
        </p:blipFill>
        <p:spPr>
          <a:xfrm>
            <a:off x="4604139" y="1471666"/>
            <a:ext cx="4055679" cy="2703786"/>
          </a:xfrm>
          <a:prstGeom prst="rect">
            <a:avLst/>
          </a:prstGeom>
        </p:spPr>
      </p:pic>
      <p:sp>
        <p:nvSpPr>
          <p:cNvPr id="3" name="Slide Number Placeholder 2">
            <a:extLst>
              <a:ext uri="{FF2B5EF4-FFF2-40B4-BE49-F238E27FC236}">
                <a16:creationId xmlns:a16="http://schemas.microsoft.com/office/drawing/2014/main" id="{F996433B-AFDB-4CD9-B5AA-D3DBE635A390}"/>
              </a:ext>
            </a:extLst>
          </p:cNvPr>
          <p:cNvSpPr>
            <a:spLocks noGrp="1"/>
          </p:cNvSpPr>
          <p:nvPr>
            <p:ph type="sldNum" sz="quarter" idx="12"/>
          </p:nvPr>
        </p:nvSpPr>
        <p:spPr/>
        <p:txBody>
          <a:bodyPr/>
          <a:lstStyle/>
          <a:p>
            <a:fld id="{66B7A6BE-7A3D-1C4F-BEDA-C5431FB9FC0F}" type="slidenum">
              <a:rPr lang="en-US" smtClean="0"/>
              <a:pPr/>
              <a:t>44</a:t>
            </a:fld>
            <a:endParaRPr lang="en-US" dirty="0"/>
          </a:p>
        </p:txBody>
      </p:sp>
    </p:spTree>
    <p:extLst>
      <p:ext uri="{BB962C8B-B14F-4D97-AF65-F5344CB8AC3E}">
        <p14:creationId xmlns:p14="http://schemas.microsoft.com/office/powerpoint/2010/main" val="34736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4B99A4-60BC-406A-A1DF-54956A6CA20C}"/>
              </a:ext>
            </a:extLst>
          </p:cNvPr>
          <p:cNvSpPr>
            <a:spLocks noGrp="1"/>
          </p:cNvSpPr>
          <p:nvPr>
            <p:ph idx="1"/>
          </p:nvPr>
        </p:nvSpPr>
        <p:spPr/>
        <p:txBody>
          <a:bodyPr>
            <a:normAutofit/>
          </a:bodyPr>
          <a:lstStyle/>
          <a:p>
            <a:pPr marL="457200" indent="-457200">
              <a:lnSpc>
                <a:spcPct val="100000"/>
              </a:lnSpc>
              <a:buFont typeface="+mj-lt"/>
              <a:buAutoNum type="arabicPeriod"/>
            </a:pPr>
            <a:r>
              <a:rPr lang="en-GB" spc="-5" dirty="0">
                <a:latin typeface="Arial" panose="020B0604020202020204" pitchFamily="34" charset="0"/>
                <a:cs typeface="Arial" panose="020B0604020202020204" pitchFamily="34" charset="0"/>
              </a:rPr>
              <a:t>Consider all subsets of the set of </a:t>
            </a:r>
            <a:r>
              <a:rPr lang="en-GB" i="1" spc="-10" dirty="0">
                <a:latin typeface="Arial" panose="020B0604020202020204" pitchFamily="34" charset="0"/>
                <a:cs typeface="Arial" panose="020B0604020202020204" pitchFamily="34" charset="0"/>
              </a:rPr>
              <a:t>n</a:t>
            </a:r>
            <a:r>
              <a:rPr lang="en-GB" i="1"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items.</a:t>
            </a:r>
          </a:p>
          <a:p>
            <a:pPr marL="457200" indent="-457200">
              <a:lnSpc>
                <a:spcPct val="100000"/>
              </a:lnSpc>
              <a:buFont typeface="+mj-lt"/>
              <a:buAutoNum type="arabicPeriod"/>
            </a:pPr>
            <a:r>
              <a:rPr lang="en-GB" spc="-10" dirty="0">
                <a:latin typeface="Arial" panose="020B0604020202020204" pitchFamily="34" charset="0"/>
                <a:cs typeface="Arial" panose="020B0604020202020204" pitchFamily="34" charset="0"/>
              </a:rPr>
              <a:t>Compute </a:t>
            </a:r>
            <a:r>
              <a:rPr lang="en-GB" spc="-5" dirty="0">
                <a:latin typeface="Arial" panose="020B0604020202020204" pitchFamily="34" charset="0"/>
                <a:cs typeface="Arial" panose="020B0604020202020204" pitchFamily="34" charset="0"/>
              </a:rPr>
              <a:t>the total </a:t>
            </a:r>
            <a:r>
              <a:rPr lang="en-GB" spc="-10" dirty="0">
                <a:latin typeface="Arial" panose="020B0604020202020204" pitchFamily="34" charset="0"/>
                <a:cs typeface="Arial" panose="020B0604020202020204" pitchFamily="34" charset="0"/>
              </a:rPr>
              <a:t>weight </a:t>
            </a:r>
            <a:r>
              <a:rPr lang="en-GB" spc="-5" dirty="0">
                <a:latin typeface="Arial" panose="020B0604020202020204" pitchFamily="34" charset="0"/>
                <a:cs typeface="Arial" panose="020B0604020202020204" pitchFamily="34" charset="0"/>
              </a:rPr>
              <a:t>of </a:t>
            </a:r>
            <a:r>
              <a:rPr lang="en-GB" spc="-10" dirty="0">
                <a:latin typeface="Arial" panose="020B0604020202020204" pitchFamily="34" charset="0"/>
                <a:cs typeface="Arial" panose="020B0604020202020204" pitchFamily="34" charset="0"/>
              </a:rPr>
              <a:t>each </a:t>
            </a:r>
            <a:r>
              <a:rPr lang="en-GB" spc="-5" dirty="0">
                <a:latin typeface="Arial" panose="020B0604020202020204" pitchFamily="34" charset="0"/>
                <a:cs typeface="Arial" panose="020B0604020202020204" pitchFamily="34" charset="0"/>
              </a:rPr>
              <a:t>subset in order to identify </a:t>
            </a:r>
            <a:r>
              <a:rPr lang="en-GB" spc="-15" dirty="0">
                <a:latin typeface="Arial" panose="020B0604020202020204" pitchFamily="34" charset="0"/>
                <a:cs typeface="Arial" panose="020B0604020202020204" pitchFamily="34" charset="0"/>
              </a:rPr>
              <a:t>feasible </a:t>
            </a:r>
            <a:r>
              <a:rPr lang="en-GB" spc="-5" dirty="0">
                <a:latin typeface="Arial" panose="020B0604020202020204" pitchFamily="34" charset="0"/>
                <a:cs typeface="Arial" panose="020B0604020202020204" pitchFamily="34" charset="0"/>
              </a:rPr>
              <a:t>subsets (the </a:t>
            </a:r>
            <a:r>
              <a:rPr lang="en-GB" spc="-10" dirty="0">
                <a:latin typeface="Arial" panose="020B0604020202020204" pitchFamily="34" charset="0"/>
                <a:cs typeface="Arial" panose="020B0604020202020204" pitchFamily="34" charset="0"/>
              </a:rPr>
              <a:t>ones </a:t>
            </a:r>
            <a:r>
              <a:rPr lang="en-GB" spc="-5" dirty="0">
                <a:latin typeface="Arial" panose="020B0604020202020204" pitchFamily="34" charset="0"/>
                <a:cs typeface="Arial" panose="020B0604020202020204" pitchFamily="34" charset="0"/>
              </a:rPr>
              <a:t>with the total not </a:t>
            </a:r>
            <a:r>
              <a:rPr lang="en-GB" spc="-10" dirty="0">
                <a:latin typeface="Arial" panose="020B0604020202020204" pitchFamily="34" charset="0"/>
                <a:cs typeface="Arial" panose="020B0604020202020204" pitchFamily="34" charset="0"/>
              </a:rPr>
              <a:t>exceeding </a:t>
            </a:r>
            <a:r>
              <a:rPr lang="en-GB" spc="-5" dirty="0">
                <a:latin typeface="Arial" panose="020B0604020202020204" pitchFamily="34" charset="0"/>
                <a:cs typeface="Arial" panose="020B0604020202020204" pitchFamily="34" charset="0"/>
              </a:rPr>
              <a:t>the </a:t>
            </a:r>
            <a:r>
              <a:rPr lang="en-GB" spc="-15" dirty="0">
                <a:latin typeface="Arial" panose="020B0604020202020204" pitchFamily="34" charset="0"/>
                <a:cs typeface="Arial" panose="020B0604020202020204" pitchFamily="34" charset="0"/>
              </a:rPr>
              <a:t>knapsack’s</a:t>
            </a:r>
            <a:r>
              <a:rPr lang="en-GB" spc="-1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capacity).</a:t>
            </a:r>
            <a:endParaRPr lang="en-GB" dirty="0">
              <a:latin typeface="Arial" panose="020B0604020202020204" pitchFamily="34" charset="0"/>
              <a:cs typeface="Arial" panose="020B0604020202020204" pitchFamily="34" charset="0"/>
            </a:endParaRPr>
          </a:p>
          <a:p>
            <a:pPr marL="457200" indent="-457200">
              <a:lnSpc>
                <a:spcPct val="100000"/>
              </a:lnSpc>
              <a:buFont typeface="+mj-lt"/>
              <a:buAutoNum type="arabicPeriod"/>
            </a:pPr>
            <a:r>
              <a:rPr lang="en-GB" spc="-5" dirty="0">
                <a:latin typeface="Arial" panose="020B0604020202020204" pitchFamily="34" charset="0"/>
                <a:cs typeface="Arial" panose="020B0604020202020204" pitchFamily="34" charset="0"/>
              </a:rPr>
              <a:t>Find the subset of the largest </a:t>
            </a:r>
            <a:r>
              <a:rPr lang="en-GB" spc="-15" dirty="0">
                <a:latin typeface="Arial" panose="020B0604020202020204" pitchFamily="34" charset="0"/>
                <a:cs typeface="Arial" panose="020B0604020202020204" pitchFamily="34" charset="0"/>
              </a:rPr>
              <a:t>value </a:t>
            </a:r>
            <a:r>
              <a:rPr lang="en-GB" spc="-10" dirty="0">
                <a:latin typeface="Arial" panose="020B0604020202020204" pitchFamily="34" charset="0"/>
                <a:cs typeface="Arial" panose="020B0604020202020204" pitchFamily="34" charset="0"/>
              </a:rPr>
              <a:t>among</a:t>
            </a:r>
            <a:r>
              <a:rPr lang="en-GB" spc="-5" dirty="0">
                <a:latin typeface="Arial" panose="020B0604020202020204" pitchFamily="34" charset="0"/>
                <a:cs typeface="Arial" panose="020B0604020202020204" pitchFamily="34" charset="0"/>
              </a:rPr>
              <a:t> them.</a:t>
            </a:r>
            <a:endParaRPr lang="en-GB" dirty="0">
              <a:latin typeface="Arial" panose="020B0604020202020204" pitchFamily="34" charset="0"/>
              <a:cs typeface="Arial" panose="020B0604020202020204" pitchFamily="34" charset="0"/>
            </a:endParaRPr>
          </a:p>
          <a:p>
            <a:pPr marL="0" indent="0">
              <a:lnSpc>
                <a:spcPct val="100000"/>
              </a:lnSpc>
              <a:buNone/>
            </a:pPr>
            <a:r>
              <a:rPr lang="en-GB" b="1" spc="-10" dirty="0">
                <a:latin typeface="Arial" panose="020B0604020202020204" pitchFamily="34" charset="0"/>
                <a:cs typeface="Arial" panose="020B0604020202020204" pitchFamily="34" charset="0"/>
              </a:rPr>
              <a:t>Complexity: </a:t>
            </a:r>
            <a:r>
              <a:rPr lang="en-GB" spc="-5" dirty="0">
                <a:latin typeface="Arial" panose="020B0604020202020204" pitchFamily="34" charset="0"/>
                <a:cs typeface="Arial" panose="020B0604020202020204" pitchFamily="34" charset="0"/>
              </a:rPr>
              <a:t>Since the </a:t>
            </a:r>
            <a:r>
              <a:rPr lang="en-GB" spc="-10" dirty="0">
                <a:latin typeface="Arial" panose="020B0604020202020204" pitchFamily="34" charset="0"/>
                <a:cs typeface="Arial" panose="020B0604020202020204" pitchFamily="34" charset="0"/>
              </a:rPr>
              <a:t>number </a:t>
            </a:r>
            <a:r>
              <a:rPr lang="en-GB" spc="-5" dirty="0">
                <a:latin typeface="Arial" panose="020B0604020202020204" pitchFamily="34" charset="0"/>
                <a:cs typeface="Arial" panose="020B0604020202020204" pitchFamily="34" charset="0"/>
              </a:rPr>
              <a:t>of subsets of </a:t>
            </a:r>
            <a:r>
              <a:rPr lang="en-GB" spc="-10" dirty="0">
                <a:latin typeface="Arial" panose="020B0604020202020204" pitchFamily="34" charset="0"/>
                <a:cs typeface="Arial" panose="020B0604020202020204" pitchFamily="34" charset="0"/>
              </a:rPr>
              <a:t>an </a:t>
            </a:r>
            <a:r>
              <a:rPr lang="en-GB" i="1" spc="-5" dirty="0">
                <a:latin typeface="Arial" panose="020B0604020202020204" pitchFamily="34" charset="0"/>
                <a:cs typeface="Arial" panose="020B0604020202020204" pitchFamily="34" charset="0"/>
              </a:rPr>
              <a:t>n</a:t>
            </a:r>
            <a:r>
              <a:rPr lang="en-GB" spc="-5" dirty="0">
                <a:latin typeface="Arial" panose="020B0604020202020204" pitchFamily="34" charset="0"/>
                <a:cs typeface="Arial" panose="020B0604020202020204" pitchFamily="34" charset="0"/>
              </a:rPr>
              <a:t>-element set is </a:t>
            </a:r>
            <a:r>
              <a:rPr lang="en-GB" spc="15" dirty="0">
                <a:latin typeface="Arial" panose="020B0604020202020204" pitchFamily="34" charset="0"/>
                <a:cs typeface="Arial" panose="020B0604020202020204" pitchFamily="34" charset="0"/>
              </a:rPr>
              <a:t>2</a:t>
            </a:r>
            <a:r>
              <a:rPr lang="en-GB" sz="2800" i="1" spc="22" baseline="27777" dirty="0">
                <a:latin typeface="Arial" panose="020B0604020202020204" pitchFamily="34" charset="0"/>
                <a:cs typeface="Arial" panose="020B0604020202020204" pitchFamily="34" charset="0"/>
              </a:rPr>
              <a:t>n</a:t>
            </a:r>
            <a:r>
              <a:rPr lang="en-GB" spc="15" dirty="0">
                <a:latin typeface="Arial" panose="020B0604020202020204" pitchFamily="34" charset="0"/>
                <a:cs typeface="Arial" panose="020B0604020202020204" pitchFamily="34" charset="0"/>
              </a:rPr>
              <a:t>, </a:t>
            </a:r>
            <a:r>
              <a:rPr lang="en-GB" spc="-10" dirty="0">
                <a:latin typeface="Arial" panose="020B0604020202020204" pitchFamily="34" charset="0"/>
                <a:cs typeface="Arial" panose="020B0604020202020204" pitchFamily="34" charset="0"/>
              </a:rPr>
              <a:t>an </a:t>
            </a:r>
            <a:r>
              <a:rPr lang="en-GB" spc="-15" dirty="0">
                <a:latin typeface="Arial" panose="020B0604020202020204" pitchFamily="34" charset="0"/>
                <a:cs typeface="Arial" panose="020B0604020202020204" pitchFamily="34" charset="0"/>
              </a:rPr>
              <a:t>exhaustive </a:t>
            </a:r>
            <a:r>
              <a:rPr lang="en-GB" spc="-5" dirty="0">
                <a:latin typeface="Arial" panose="020B0604020202020204" pitchFamily="34" charset="0"/>
                <a:cs typeface="Arial" panose="020B0604020202020204" pitchFamily="34" charset="0"/>
              </a:rPr>
              <a:t>search produces </a:t>
            </a:r>
            <a:r>
              <a:rPr lang="en-GB" spc="-10" dirty="0">
                <a:latin typeface="Arial" panose="020B0604020202020204" pitchFamily="34" charset="0"/>
                <a:cs typeface="Arial" panose="020B0604020202020204" pitchFamily="34" charset="0"/>
              </a:rPr>
              <a:t>an </a:t>
            </a:r>
            <a:r>
              <a:rPr lang="en-GB" spc="25" dirty="0">
                <a:latin typeface="Arial" panose="020B0604020202020204" pitchFamily="34" charset="0"/>
                <a:cs typeface="Arial" panose="020B0604020202020204" pitchFamily="34" charset="0"/>
              </a:rPr>
              <a:t>O(2</a:t>
            </a:r>
            <a:r>
              <a:rPr lang="en-GB" sz="2800" i="1" spc="37" baseline="27777" dirty="0">
                <a:latin typeface="Arial" panose="020B0604020202020204" pitchFamily="34" charset="0"/>
                <a:cs typeface="Arial" panose="020B0604020202020204" pitchFamily="34" charset="0"/>
              </a:rPr>
              <a:t>n</a:t>
            </a:r>
            <a:r>
              <a:rPr lang="en-GB" spc="25" dirty="0">
                <a:latin typeface="Arial" panose="020B0604020202020204" pitchFamily="34" charset="0"/>
                <a:cs typeface="Arial" panose="020B0604020202020204" pitchFamily="34" charset="0"/>
              </a:rPr>
              <a:t>)</a:t>
            </a:r>
            <a:r>
              <a:rPr lang="en-GB" spc="-50" dirty="0">
                <a:latin typeface="Arial" panose="020B0604020202020204" pitchFamily="34" charset="0"/>
                <a:cs typeface="Arial" panose="020B0604020202020204" pitchFamily="34" charset="0"/>
              </a:rPr>
              <a:t> </a:t>
            </a:r>
            <a:r>
              <a:rPr lang="en-GB" spc="-5" dirty="0">
                <a:latin typeface="Arial" panose="020B0604020202020204" pitchFamily="34" charset="0"/>
                <a:cs typeface="Arial" panose="020B0604020202020204" pitchFamily="34" charset="0"/>
              </a:rPr>
              <a:t>algorithm.</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35B0465-C3B3-43B7-8FA0-489D279305D3}"/>
              </a:ext>
            </a:extLst>
          </p:cNvPr>
          <p:cNvSpPr>
            <a:spLocks noGrp="1"/>
          </p:cNvSpPr>
          <p:nvPr>
            <p:ph type="title"/>
          </p:nvPr>
        </p:nvSpPr>
        <p:spPr/>
        <p:txBody>
          <a:bodyPr>
            <a:normAutofit/>
          </a:bodyPr>
          <a:lstStyle/>
          <a:p>
            <a:r>
              <a:rPr lang="en-US" dirty="0"/>
              <a:t>Knapsack Brute Force algorithm</a:t>
            </a:r>
            <a:endParaRPr lang="en-GB" dirty="0"/>
          </a:p>
        </p:txBody>
      </p:sp>
      <p:sp>
        <p:nvSpPr>
          <p:cNvPr id="4" name="Slide Number Placeholder 3">
            <a:extLst>
              <a:ext uri="{FF2B5EF4-FFF2-40B4-BE49-F238E27FC236}">
                <a16:creationId xmlns:a16="http://schemas.microsoft.com/office/drawing/2014/main" id="{3DA9C98A-5E47-4C38-8DE0-EA2EAD698D89}"/>
              </a:ext>
            </a:extLst>
          </p:cNvPr>
          <p:cNvSpPr>
            <a:spLocks noGrp="1"/>
          </p:cNvSpPr>
          <p:nvPr>
            <p:ph type="sldNum" sz="quarter" idx="12"/>
          </p:nvPr>
        </p:nvSpPr>
        <p:spPr/>
        <p:txBody>
          <a:bodyPr/>
          <a:lstStyle/>
          <a:p>
            <a:fld id="{66B7A6BE-7A3D-1C4F-BEDA-C5431FB9FC0F}" type="slidenum">
              <a:rPr lang="en-US" smtClean="0"/>
              <a:pPr/>
              <a:t>45</a:t>
            </a:fld>
            <a:endParaRPr lang="en-US" dirty="0"/>
          </a:p>
        </p:txBody>
      </p:sp>
    </p:spTree>
    <p:extLst>
      <p:ext uri="{BB962C8B-B14F-4D97-AF65-F5344CB8AC3E}">
        <p14:creationId xmlns:p14="http://schemas.microsoft.com/office/powerpoint/2010/main" val="2059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CA44-7228-4333-94D4-D979D6F7CF6D}"/>
              </a:ext>
            </a:extLst>
          </p:cNvPr>
          <p:cNvSpPr>
            <a:spLocks noGrp="1"/>
          </p:cNvSpPr>
          <p:nvPr>
            <p:ph type="title"/>
          </p:nvPr>
        </p:nvSpPr>
        <p:spPr/>
        <p:txBody>
          <a:bodyPr/>
          <a:lstStyle/>
          <a:p>
            <a:r>
              <a:rPr lang="en-US" dirty="0"/>
              <a:t>Knapsack problem</a:t>
            </a:r>
            <a:endParaRPr lang="en-GB" dirty="0"/>
          </a:p>
        </p:txBody>
      </p:sp>
      <p:pic>
        <p:nvPicPr>
          <p:cNvPr id="16" name="Picture 15">
            <a:extLst>
              <a:ext uri="{FF2B5EF4-FFF2-40B4-BE49-F238E27FC236}">
                <a16:creationId xmlns:a16="http://schemas.microsoft.com/office/drawing/2014/main" id="{82F75B86-9069-449B-85FD-BA8D31130083}"/>
              </a:ext>
            </a:extLst>
          </p:cNvPr>
          <p:cNvPicPr>
            <a:picLocks noChangeAspect="1"/>
          </p:cNvPicPr>
          <p:nvPr/>
        </p:nvPicPr>
        <p:blipFill>
          <a:blip r:embed="rId2"/>
          <a:stretch>
            <a:fillRect/>
          </a:stretch>
        </p:blipFill>
        <p:spPr>
          <a:xfrm>
            <a:off x="547803" y="1206900"/>
            <a:ext cx="8153167" cy="3496280"/>
          </a:xfrm>
          <a:prstGeom prst="rect">
            <a:avLst/>
          </a:prstGeom>
        </p:spPr>
      </p:pic>
      <p:sp>
        <p:nvSpPr>
          <p:cNvPr id="3" name="Slide Number Placeholder 2">
            <a:extLst>
              <a:ext uri="{FF2B5EF4-FFF2-40B4-BE49-F238E27FC236}">
                <a16:creationId xmlns:a16="http://schemas.microsoft.com/office/drawing/2014/main" id="{B438A604-0272-4F12-97D0-2EC994A7275F}"/>
              </a:ext>
            </a:extLst>
          </p:cNvPr>
          <p:cNvSpPr>
            <a:spLocks noGrp="1"/>
          </p:cNvSpPr>
          <p:nvPr>
            <p:ph type="sldNum" sz="quarter" idx="12"/>
          </p:nvPr>
        </p:nvSpPr>
        <p:spPr/>
        <p:txBody>
          <a:bodyPr/>
          <a:lstStyle/>
          <a:p>
            <a:fld id="{66B7A6BE-7A3D-1C4F-BEDA-C5431FB9FC0F}" type="slidenum">
              <a:rPr lang="en-US" smtClean="0"/>
              <a:pPr/>
              <a:t>46</a:t>
            </a:fld>
            <a:endParaRPr lang="en-US" dirty="0"/>
          </a:p>
        </p:txBody>
      </p:sp>
    </p:spTree>
    <p:extLst>
      <p:ext uri="{BB962C8B-B14F-4D97-AF65-F5344CB8AC3E}">
        <p14:creationId xmlns:p14="http://schemas.microsoft.com/office/powerpoint/2010/main" val="1550445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B9B-8407-47CF-8DD4-1393F53B56A8}"/>
              </a:ext>
            </a:extLst>
          </p:cNvPr>
          <p:cNvSpPr>
            <a:spLocks noGrp="1"/>
          </p:cNvSpPr>
          <p:nvPr>
            <p:ph type="title"/>
          </p:nvPr>
        </p:nvSpPr>
        <p:spPr/>
        <p:txBody>
          <a:bodyPr/>
          <a:lstStyle/>
          <a:p>
            <a:r>
              <a:rPr lang="en-US" dirty="0"/>
              <a:t>Knapsack problem – Solution</a:t>
            </a:r>
            <a:endParaRPr lang="en-GB" dirty="0"/>
          </a:p>
        </p:txBody>
      </p:sp>
      <p:pic>
        <p:nvPicPr>
          <p:cNvPr id="4" name="Picture 3">
            <a:extLst>
              <a:ext uri="{FF2B5EF4-FFF2-40B4-BE49-F238E27FC236}">
                <a16:creationId xmlns:a16="http://schemas.microsoft.com/office/drawing/2014/main" id="{D354CC68-F7DE-4AA5-8880-89EFDFAA835C}"/>
              </a:ext>
            </a:extLst>
          </p:cNvPr>
          <p:cNvPicPr>
            <a:picLocks noChangeAspect="1"/>
          </p:cNvPicPr>
          <p:nvPr/>
        </p:nvPicPr>
        <p:blipFill>
          <a:blip r:embed="rId2"/>
          <a:stretch>
            <a:fillRect/>
          </a:stretch>
        </p:blipFill>
        <p:spPr>
          <a:xfrm>
            <a:off x="2636949" y="1016418"/>
            <a:ext cx="3870101" cy="4019550"/>
          </a:xfrm>
          <a:prstGeom prst="rect">
            <a:avLst/>
          </a:prstGeom>
        </p:spPr>
      </p:pic>
      <p:sp>
        <p:nvSpPr>
          <p:cNvPr id="6" name="Arrow: Right 5">
            <a:extLst>
              <a:ext uri="{FF2B5EF4-FFF2-40B4-BE49-F238E27FC236}">
                <a16:creationId xmlns:a16="http://schemas.microsoft.com/office/drawing/2014/main" id="{ECFCDEA9-DEBA-4AFB-95A1-5B7E9CF94BA2}"/>
              </a:ext>
            </a:extLst>
          </p:cNvPr>
          <p:cNvSpPr/>
          <p:nvPr/>
        </p:nvSpPr>
        <p:spPr>
          <a:xfrm flipH="1">
            <a:off x="6038848" y="3581400"/>
            <a:ext cx="2028826" cy="24765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464FA1DB-C7D1-4DFB-B590-F1F9FA06FA85}"/>
              </a:ext>
            </a:extLst>
          </p:cNvPr>
          <p:cNvSpPr>
            <a:spLocks noGrp="1"/>
          </p:cNvSpPr>
          <p:nvPr>
            <p:ph type="sldNum" sz="quarter" idx="12"/>
          </p:nvPr>
        </p:nvSpPr>
        <p:spPr/>
        <p:txBody>
          <a:bodyPr/>
          <a:lstStyle/>
          <a:p>
            <a:fld id="{66B7A6BE-7A3D-1C4F-BEDA-C5431FB9FC0F}" type="slidenum">
              <a:rPr lang="en-US" smtClean="0"/>
              <a:pPr/>
              <a:t>47</a:t>
            </a:fld>
            <a:endParaRPr lang="en-US" dirty="0"/>
          </a:p>
        </p:txBody>
      </p:sp>
    </p:spTree>
    <p:extLst>
      <p:ext uri="{BB962C8B-B14F-4D97-AF65-F5344CB8AC3E}">
        <p14:creationId xmlns:p14="http://schemas.microsoft.com/office/powerpoint/2010/main" val="281605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2489" y="1999167"/>
            <a:ext cx="6940255" cy="1145165"/>
          </a:xfrm>
        </p:spPr>
        <p:txBody>
          <a:bodyPr>
            <a:normAutofit fontScale="90000"/>
          </a:bodyPr>
          <a:lstStyle/>
          <a:p>
            <a:pPr defTabSz="685800" fontAlgn="base">
              <a:lnSpc>
                <a:spcPct val="100000"/>
              </a:lnSpc>
              <a:spcAft>
                <a:spcPct val="0"/>
              </a:spcAft>
              <a:defRPr/>
            </a:pPr>
            <a:r>
              <a:rPr lang="en-GB" dirty="0"/>
              <a:t>4. Extra Brute Force approaches</a:t>
            </a:r>
            <a:endParaRPr lang="en-AU" dirty="0">
              <a:effectLst/>
            </a:endParaRPr>
          </a:p>
        </p:txBody>
      </p:sp>
    </p:spTree>
    <p:extLst>
      <p:ext uri="{BB962C8B-B14F-4D97-AF65-F5344CB8AC3E}">
        <p14:creationId xmlns:p14="http://schemas.microsoft.com/office/powerpoint/2010/main" val="2767986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23909C-0A67-41D1-816D-9CCA914DBBB0}"/>
              </a:ext>
            </a:extLst>
          </p:cNvPr>
          <p:cNvSpPr>
            <a:spLocks noGrp="1"/>
          </p:cNvSpPr>
          <p:nvPr>
            <p:ph idx="1"/>
          </p:nvPr>
        </p:nvSpPr>
        <p:spPr/>
        <p:txBody>
          <a:bodyPr/>
          <a:lstStyle/>
          <a:p>
            <a:pPr>
              <a:lnSpc>
                <a:spcPct val="100000"/>
              </a:lnSpc>
            </a:pPr>
            <a:r>
              <a:rPr lang="en-AU" dirty="0">
                <a:solidFill>
                  <a:srgbClr val="C00000"/>
                </a:solidFill>
              </a:rPr>
              <a:t>Sequential search </a:t>
            </a:r>
            <a:r>
              <a:rPr lang="en-AU" dirty="0"/>
              <a:t>or </a:t>
            </a:r>
            <a:r>
              <a:rPr lang="en-AU" dirty="0">
                <a:solidFill>
                  <a:srgbClr val="C00000"/>
                </a:solidFill>
              </a:rPr>
              <a:t>linear search </a:t>
            </a:r>
            <a:r>
              <a:rPr lang="en-AU" dirty="0"/>
              <a:t>involves scanning each element of the entire collection sequentially until the key is found</a:t>
            </a:r>
          </a:p>
          <a:p>
            <a:pPr>
              <a:lnSpc>
                <a:spcPct val="100000"/>
              </a:lnSpc>
            </a:pPr>
            <a:endParaRPr lang="en-AU" dirty="0"/>
          </a:p>
        </p:txBody>
      </p:sp>
      <p:sp>
        <p:nvSpPr>
          <p:cNvPr id="3" name="Title 2">
            <a:extLst>
              <a:ext uri="{FF2B5EF4-FFF2-40B4-BE49-F238E27FC236}">
                <a16:creationId xmlns:a16="http://schemas.microsoft.com/office/drawing/2014/main" id="{B060D35D-7382-44B7-803F-E651B8FC02C7}"/>
              </a:ext>
            </a:extLst>
          </p:cNvPr>
          <p:cNvSpPr>
            <a:spLocks noGrp="1"/>
          </p:cNvSpPr>
          <p:nvPr>
            <p:ph type="title"/>
          </p:nvPr>
        </p:nvSpPr>
        <p:spPr/>
        <p:txBody>
          <a:bodyPr/>
          <a:lstStyle/>
          <a:p>
            <a:r>
              <a:rPr lang="en-AU" dirty="0"/>
              <a:t>Sequential Search</a:t>
            </a:r>
          </a:p>
        </p:txBody>
      </p:sp>
      <p:sp>
        <p:nvSpPr>
          <p:cNvPr id="4" name="Rectangle 3">
            <a:extLst>
              <a:ext uri="{FF2B5EF4-FFF2-40B4-BE49-F238E27FC236}">
                <a16:creationId xmlns:a16="http://schemas.microsoft.com/office/drawing/2014/main" id="{C228465F-F446-4C96-B0A4-D0E25989C638}"/>
              </a:ext>
            </a:extLst>
          </p:cNvPr>
          <p:cNvSpPr/>
          <p:nvPr/>
        </p:nvSpPr>
        <p:spPr>
          <a:xfrm>
            <a:off x="616225" y="2284281"/>
            <a:ext cx="6738731" cy="2308324"/>
          </a:xfrm>
          <a:prstGeom prst="rect">
            <a:avLst/>
          </a:prstGeom>
        </p:spPr>
        <p:txBody>
          <a:bodyPr wrap="square">
            <a:spAutoFit/>
          </a:bodyPr>
          <a:lstStyle/>
          <a:p>
            <a:r>
              <a:rPr lang="en-AU" sz="2400" b="1" dirty="0">
                <a:solidFill>
                  <a:schemeClr val="tx2"/>
                </a:solidFill>
                <a:latin typeface="Consolas" panose="020B0609020204030204" pitchFamily="49" charset="0"/>
              </a:rPr>
              <a:t>Algorithm </a:t>
            </a:r>
            <a:r>
              <a:rPr lang="en-AU" sz="2400" b="1" dirty="0" err="1">
                <a:solidFill>
                  <a:schemeClr val="tx2"/>
                </a:solidFill>
                <a:latin typeface="Consolas" panose="020B0609020204030204" pitchFamily="49" charset="0"/>
              </a:rPr>
              <a:t>SequentialSearch</a:t>
            </a:r>
            <a:r>
              <a:rPr lang="en-AU" sz="2400" b="1" dirty="0">
                <a:solidFill>
                  <a:schemeClr val="tx2"/>
                </a:solidFill>
                <a:latin typeface="Consolas" panose="020B0609020204030204" pitchFamily="49" charset="0"/>
              </a:rPr>
              <a:t>(A[0…n],K)</a:t>
            </a:r>
          </a:p>
          <a:p>
            <a:r>
              <a:rPr lang="en-AU" sz="2400" dirty="0">
                <a:solidFill>
                  <a:schemeClr val="tx2"/>
                </a:solidFill>
                <a:latin typeface="Consolas" panose="020B0609020204030204" pitchFamily="49" charset="0"/>
              </a:rPr>
              <a:t>	</a:t>
            </a:r>
            <a:r>
              <a:rPr lang="en-AU" sz="2400" dirty="0" err="1">
                <a:solidFill>
                  <a:schemeClr val="tx2"/>
                </a:solidFill>
                <a:latin typeface="Consolas" panose="020B0609020204030204" pitchFamily="49" charset="0"/>
              </a:rPr>
              <a:t>i</a:t>
            </a:r>
            <a:r>
              <a:rPr lang="en-AU" sz="2400" dirty="0">
                <a:solidFill>
                  <a:schemeClr val="tx2"/>
                </a:solidFill>
                <a:latin typeface="Consolas" panose="020B0609020204030204" pitchFamily="49" charset="0"/>
              </a:rPr>
              <a:t> = 0;</a:t>
            </a:r>
          </a:p>
          <a:p>
            <a:r>
              <a:rPr lang="en-AU" sz="2400" dirty="0">
                <a:solidFill>
                  <a:schemeClr val="tx2"/>
                </a:solidFill>
                <a:latin typeface="Consolas" panose="020B0609020204030204" pitchFamily="49" charset="0"/>
              </a:rPr>
              <a:t>	while A[</a:t>
            </a:r>
            <a:r>
              <a:rPr lang="en-AU" sz="2400" dirty="0" err="1">
                <a:solidFill>
                  <a:schemeClr val="tx2"/>
                </a:solidFill>
                <a:latin typeface="Consolas" panose="020B0609020204030204" pitchFamily="49" charset="0"/>
              </a:rPr>
              <a:t>i</a:t>
            </a:r>
            <a:r>
              <a:rPr lang="en-AU" sz="2400" dirty="0">
                <a:solidFill>
                  <a:schemeClr val="tx2"/>
                </a:solidFill>
                <a:latin typeface="Consolas" panose="020B0609020204030204" pitchFamily="49" charset="0"/>
              </a:rPr>
              <a:t>] != K do</a:t>
            </a:r>
          </a:p>
          <a:p>
            <a:r>
              <a:rPr lang="en-AU" sz="2400" dirty="0">
                <a:solidFill>
                  <a:schemeClr val="tx2"/>
                </a:solidFill>
                <a:latin typeface="Consolas" panose="020B0609020204030204" pitchFamily="49" charset="0"/>
              </a:rPr>
              <a:t>		</a:t>
            </a:r>
            <a:r>
              <a:rPr lang="en-AU" sz="2400" dirty="0" err="1">
                <a:solidFill>
                  <a:schemeClr val="tx2"/>
                </a:solidFill>
                <a:latin typeface="Consolas" panose="020B0609020204030204" pitchFamily="49" charset="0"/>
              </a:rPr>
              <a:t>i</a:t>
            </a:r>
            <a:r>
              <a:rPr lang="en-AU" sz="2400" dirty="0">
                <a:solidFill>
                  <a:schemeClr val="tx2"/>
                </a:solidFill>
                <a:latin typeface="Consolas" panose="020B0609020204030204" pitchFamily="49" charset="0"/>
              </a:rPr>
              <a:t> = </a:t>
            </a:r>
            <a:r>
              <a:rPr lang="en-AU" sz="2400" dirty="0" err="1">
                <a:solidFill>
                  <a:schemeClr val="tx2"/>
                </a:solidFill>
                <a:latin typeface="Consolas" panose="020B0609020204030204" pitchFamily="49" charset="0"/>
              </a:rPr>
              <a:t>i</a:t>
            </a:r>
            <a:r>
              <a:rPr lang="en-AU" sz="2400" dirty="0">
                <a:solidFill>
                  <a:schemeClr val="tx2"/>
                </a:solidFill>
                <a:latin typeface="Consolas" panose="020B0609020204030204" pitchFamily="49" charset="0"/>
              </a:rPr>
              <a:t> + 1;</a:t>
            </a:r>
          </a:p>
          <a:p>
            <a:r>
              <a:rPr lang="en-AU" sz="2400" dirty="0">
                <a:solidFill>
                  <a:schemeClr val="tx2"/>
                </a:solidFill>
                <a:latin typeface="Consolas" panose="020B0609020204030204" pitchFamily="49" charset="0"/>
              </a:rPr>
              <a:t>	if </a:t>
            </a:r>
            <a:r>
              <a:rPr lang="en-AU" sz="2400" dirty="0" err="1">
                <a:solidFill>
                  <a:schemeClr val="tx2"/>
                </a:solidFill>
                <a:latin typeface="Consolas" panose="020B0609020204030204" pitchFamily="49" charset="0"/>
              </a:rPr>
              <a:t>i</a:t>
            </a:r>
            <a:r>
              <a:rPr lang="en-AU" sz="2400" dirty="0">
                <a:solidFill>
                  <a:schemeClr val="tx2"/>
                </a:solidFill>
                <a:latin typeface="Consolas" panose="020B0609020204030204" pitchFamily="49" charset="0"/>
              </a:rPr>
              <a:t> &lt; n return </a:t>
            </a:r>
            <a:r>
              <a:rPr lang="en-AU" sz="2400" dirty="0" err="1">
                <a:solidFill>
                  <a:schemeClr val="tx2"/>
                </a:solidFill>
                <a:latin typeface="Consolas" panose="020B0609020204030204" pitchFamily="49" charset="0"/>
              </a:rPr>
              <a:t>i</a:t>
            </a:r>
            <a:endParaRPr lang="en-AU" sz="2400" dirty="0">
              <a:solidFill>
                <a:schemeClr val="tx2"/>
              </a:solidFill>
              <a:latin typeface="Consolas" panose="020B0609020204030204" pitchFamily="49" charset="0"/>
            </a:endParaRPr>
          </a:p>
          <a:p>
            <a:r>
              <a:rPr lang="en-AU" sz="2400" dirty="0">
                <a:solidFill>
                  <a:schemeClr val="tx2"/>
                </a:solidFill>
                <a:latin typeface="Consolas" panose="020B0609020204030204" pitchFamily="49" charset="0"/>
              </a:rPr>
              <a:t>	else return -1	</a:t>
            </a:r>
          </a:p>
        </p:txBody>
      </p:sp>
      <p:sp>
        <p:nvSpPr>
          <p:cNvPr id="5" name="Slide Number Placeholder 4">
            <a:extLst>
              <a:ext uri="{FF2B5EF4-FFF2-40B4-BE49-F238E27FC236}">
                <a16:creationId xmlns:a16="http://schemas.microsoft.com/office/drawing/2014/main" id="{CBF8976D-8661-417D-9035-095EF79F968F}"/>
              </a:ext>
            </a:extLst>
          </p:cNvPr>
          <p:cNvSpPr>
            <a:spLocks noGrp="1"/>
          </p:cNvSpPr>
          <p:nvPr>
            <p:ph type="sldNum" sz="quarter" idx="12"/>
          </p:nvPr>
        </p:nvSpPr>
        <p:spPr/>
        <p:txBody>
          <a:bodyPr/>
          <a:lstStyle/>
          <a:p>
            <a:fld id="{66B7A6BE-7A3D-1C4F-BEDA-C5431FB9FC0F}" type="slidenum">
              <a:rPr lang="en-US" smtClean="0"/>
              <a:pPr/>
              <a:t>49</a:t>
            </a:fld>
            <a:endParaRPr lang="en-US" dirty="0"/>
          </a:p>
        </p:txBody>
      </p:sp>
    </p:spTree>
    <p:extLst>
      <p:ext uri="{BB962C8B-B14F-4D97-AF65-F5344CB8AC3E}">
        <p14:creationId xmlns:p14="http://schemas.microsoft.com/office/powerpoint/2010/main" val="199295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E9B1B1-F0D9-451B-A6EF-5103ACF7D8DE}"/>
              </a:ext>
            </a:extLst>
          </p:cNvPr>
          <p:cNvSpPr>
            <a:spLocks noGrp="1"/>
          </p:cNvSpPr>
          <p:nvPr>
            <p:ph idx="1"/>
          </p:nvPr>
        </p:nvSpPr>
        <p:spPr/>
        <p:txBody>
          <a:bodyPr>
            <a:normAutofit/>
          </a:bodyPr>
          <a:lstStyle/>
          <a:p>
            <a:pPr marL="0" marR="5080" indent="0">
              <a:lnSpc>
                <a:spcPct val="100000"/>
              </a:lnSpc>
              <a:spcBef>
                <a:spcPts val="55"/>
              </a:spcBef>
              <a:buNone/>
            </a:pPr>
            <a:r>
              <a:rPr lang="en-GB" b="1" spc="-5" dirty="0">
                <a:solidFill>
                  <a:srgbClr val="C00000"/>
                </a:solidFill>
              </a:rPr>
              <a:t>Brute </a:t>
            </a:r>
            <a:r>
              <a:rPr lang="en-GB" b="1" spc="-15" dirty="0">
                <a:solidFill>
                  <a:srgbClr val="C00000"/>
                </a:solidFill>
              </a:rPr>
              <a:t>force </a:t>
            </a:r>
            <a:r>
              <a:rPr lang="en-GB" spc="-5" dirty="0"/>
              <a:t>is </a:t>
            </a:r>
            <a:r>
              <a:rPr lang="en-GB" spc="-10" dirty="0"/>
              <a:t>a straightforward </a:t>
            </a:r>
            <a:r>
              <a:rPr lang="en-GB" spc="-5" dirty="0"/>
              <a:t>approach to solving </a:t>
            </a:r>
            <a:r>
              <a:rPr lang="en-GB" spc="-10" dirty="0"/>
              <a:t>a problem, </a:t>
            </a:r>
            <a:r>
              <a:rPr lang="en-GB" spc="-5" dirty="0"/>
              <a:t>usually directly </a:t>
            </a:r>
            <a:r>
              <a:rPr lang="en-GB" spc="-10" dirty="0">
                <a:solidFill>
                  <a:srgbClr val="C00000"/>
                </a:solidFill>
              </a:rPr>
              <a:t>based on </a:t>
            </a:r>
            <a:r>
              <a:rPr lang="en-GB" spc="-5" dirty="0">
                <a:solidFill>
                  <a:srgbClr val="C00000"/>
                </a:solidFill>
              </a:rPr>
              <a:t>the </a:t>
            </a:r>
            <a:r>
              <a:rPr lang="en-GB" spc="-10" dirty="0">
                <a:solidFill>
                  <a:srgbClr val="C00000"/>
                </a:solidFill>
              </a:rPr>
              <a:t>problem </a:t>
            </a:r>
            <a:r>
              <a:rPr lang="en-GB" spc="-5" dirty="0">
                <a:solidFill>
                  <a:srgbClr val="C00000"/>
                </a:solidFill>
              </a:rPr>
              <a:t>statement </a:t>
            </a:r>
            <a:r>
              <a:rPr lang="en-GB" spc="-10" dirty="0"/>
              <a:t>and </a:t>
            </a:r>
            <a:r>
              <a:rPr lang="en-GB" spc="-5" dirty="0"/>
              <a:t>definitions of the concepts</a:t>
            </a:r>
            <a:r>
              <a:rPr lang="en-GB" spc="-10" dirty="0"/>
              <a:t> </a:t>
            </a:r>
            <a:r>
              <a:rPr lang="en-GB" spc="-15" dirty="0"/>
              <a:t>involved.</a:t>
            </a:r>
          </a:p>
          <a:p>
            <a:pPr marL="0" marR="5080" indent="0">
              <a:lnSpc>
                <a:spcPct val="100000"/>
              </a:lnSpc>
              <a:spcBef>
                <a:spcPts val="55"/>
              </a:spcBef>
              <a:buNone/>
            </a:pPr>
            <a:endParaRPr lang="en-GB" dirty="0"/>
          </a:p>
          <a:p>
            <a:pPr marL="0" indent="0">
              <a:lnSpc>
                <a:spcPct val="100000"/>
              </a:lnSpc>
              <a:spcBef>
                <a:spcPts val="635"/>
              </a:spcBef>
              <a:buNone/>
            </a:pPr>
            <a:r>
              <a:rPr lang="en-GB" spc="-5" dirty="0"/>
              <a:t>Examples:</a:t>
            </a:r>
            <a:endParaRPr lang="en-GB" dirty="0"/>
          </a:p>
          <a:p>
            <a:pPr marL="914400" lvl="1" indent="-457200">
              <a:lnSpc>
                <a:spcPct val="100000"/>
              </a:lnSpc>
              <a:spcBef>
                <a:spcPts val="635"/>
              </a:spcBef>
              <a:buFont typeface="+mj-lt"/>
              <a:buAutoNum type="arabicPeriod"/>
            </a:pPr>
            <a:r>
              <a:rPr lang="en-GB" sz="2400" spc="-5" dirty="0"/>
              <a:t>Computing </a:t>
            </a:r>
            <a:r>
              <a:rPr lang="en-GB" sz="2400" i="1" spc="-5" dirty="0"/>
              <a:t>a</a:t>
            </a:r>
            <a:r>
              <a:rPr lang="en-GB" sz="2400" i="1" spc="-7" baseline="27777" dirty="0"/>
              <a:t>n </a:t>
            </a:r>
            <a:r>
              <a:rPr lang="en-GB" sz="2400" spc="-10" dirty="0"/>
              <a:t>(multiply </a:t>
            </a:r>
            <a:r>
              <a:rPr lang="en-GB" sz="2400" spc="-5" dirty="0"/>
              <a:t>‘a’ for </a:t>
            </a:r>
            <a:r>
              <a:rPr lang="en-GB" sz="2400" i="1" spc="-10" dirty="0"/>
              <a:t>n</a:t>
            </a:r>
            <a:r>
              <a:rPr lang="en-GB" sz="2400" spc="-75" dirty="0"/>
              <a:t> </a:t>
            </a:r>
            <a:r>
              <a:rPr lang="en-GB" sz="2400" spc="-5" dirty="0"/>
              <a:t>times)</a:t>
            </a:r>
            <a:endParaRPr lang="en-GB" sz="2400" dirty="0"/>
          </a:p>
          <a:p>
            <a:pPr marL="914400" lvl="1" indent="-457200">
              <a:lnSpc>
                <a:spcPct val="100000"/>
              </a:lnSpc>
              <a:spcBef>
                <a:spcPts val="635"/>
              </a:spcBef>
              <a:buFont typeface="+mj-lt"/>
              <a:buAutoNum type="arabicPeriod"/>
            </a:pPr>
            <a:r>
              <a:rPr lang="en-GB" sz="2400" spc="-5" dirty="0"/>
              <a:t>Searching </a:t>
            </a:r>
            <a:r>
              <a:rPr lang="en-GB" sz="2400" spc="-20" dirty="0"/>
              <a:t>for </a:t>
            </a:r>
            <a:r>
              <a:rPr lang="en-GB" sz="2400" spc="-10" dirty="0"/>
              <a:t>a </a:t>
            </a:r>
            <a:r>
              <a:rPr lang="en-GB" sz="2400" spc="-25" dirty="0"/>
              <a:t>key </a:t>
            </a:r>
            <a:r>
              <a:rPr lang="en-GB" sz="2400" spc="-5" dirty="0"/>
              <a:t>of </a:t>
            </a:r>
            <a:r>
              <a:rPr lang="en-GB" sz="2400" spc="-10" dirty="0"/>
              <a:t>a </a:t>
            </a:r>
            <a:r>
              <a:rPr lang="en-GB" sz="2400" spc="-15" dirty="0"/>
              <a:t>given value </a:t>
            </a:r>
            <a:r>
              <a:rPr lang="en-GB" sz="2400" spc="-5" dirty="0"/>
              <a:t>in </a:t>
            </a:r>
            <a:r>
              <a:rPr lang="en-GB" sz="2400" spc="-10" dirty="0"/>
              <a:t>an </a:t>
            </a:r>
            <a:r>
              <a:rPr lang="en-GB" sz="2400" dirty="0"/>
              <a:t>unsorted</a:t>
            </a:r>
            <a:r>
              <a:rPr lang="en-GB" sz="2400" spc="65" dirty="0"/>
              <a:t> </a:t>
            </a:r>
            <a:r>
              <a:rPr lang="en-GB" sz="2400" spc="-5" dirty="0"/>
              <a:t>list.</a:t>
            </a:r>
            <a:endParaRPr lang="en-GB" sz="2400" dirty="0"/>
          </a:p>
          <a:p>
            <a:pPr>
              <a:lnSpc>
                <a:spcPct val="100000"/>
              </a:lnSpc>
            </a:pPr>
            <a:endParaRPr lang="en-GB" dirty="0"/>
          </a:p>
        </p:txBody>
      </p:sp>
      <p:sp>
        <p:nvSpPr>
          <p:cNvPr id="2" name="Title 1">
            <a:extLst>
              <a:ext uri="{FF2B5EF4-FFF2-40B4-BE49-F238E27FC236}">
                <a16:creationId xmlns:a16="http://schemas.microsoft.com/office/drawing/2014/main" id="{813E5A37-9B40-46E1-B610-EACA1A1DAAD2}"/>
              </a:ext>
            </a:extLst>
          </p:cNvPr>
          <p:cNvSpPr>
            <a:spLocks noGrp="1"/>
          </p:cNvSpPr>
          <p:nvPr>
            <p:ph type="title"/>
          </p:nvPr>
        </p:nvSpPr>
        <p:spPr/>
        <p:txBody>
          <a:bodyPr/>
          <a:lstStyle/>
          <a:p>
            <a:r>
              <a:rPr lang="en-US" dirty="0"/>
              <a:t>Brute Force</a:t>
            </a:r>
            <a:endParaRPr lang="en-GB" dirty="0"/>
          </a:p>
        </p:txBody>
      </p:sp>
      <p:sp>
        <p:nvSpPr>
          <p:cNvPr id="4" name="Slide Number Placeholder 3">
            <a:extLst>
              <a:ext uri="{FF2B5EF4-FFF2-40B4-BE49-F238E27FC236}">
                <a16:creationId xmlns:a16="http://schemas.microsoft.com/office/drawing/2014/main" id="{97C694D7-5D44-4B6D-B5F9-C91CA66D67EF}"/>
              </a:ext>
            </a:extLst>
          </p:cNvPr>
          <p:cNvSpPr>
            <a:spLocks noGrp="1"/>
          </p:cNvSpPr>
          <p:nvPr>
            <p:ph type="sldNum" sz="quarter" idx="12"/>
          </p:nvPr>
        </p:nvSpPr>
        <p:spPr/>
        <p:txBody>
          <a:bodyPr/>
          <a:lstStyle/>
          <a:p>
            <a:fld id="{66B7A6BE-7A3D-1C4F-BEDA-C5431FB9FC0F}" type="slidenum">
              <a:rPr lang="en-US" smtClean="0"/>
              <a:pPr/>
              <a:t>5</a:t>
            </a:fld>
            <a:endParaRPr lang="en-US" dirty="0"/>
          </a:p>
        </p:txBody>
      </p:sp>
    </p:spTree>
    <p:extLst>
      <p:ext uri="{BB962C8B-B14F-4D97-AF65-F5344CB8AC3E}">
        <p14:creationId xmlns:p14="http://schemas.microsoft.com/office/powerpoint/2010/main" val="2525225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85E4E9-ACE7-4615-95DA-166DC487BFD3}"/>
              </a:ext>
            </a:extLst>
          </p:cNvPr>
          <p:cNvSpPr>
            <a:spLocks noGrp="1"/>
          </p:cNvSpPr>
          <p:nvPr>
            <p:ph idx="1"/>
          </p:nvPr>
        </p:nvSpPr>
        <p:spPr/>
        <p:txBody>
          <a:bodyPr/>
          <a:lstStyle/>
          <a:p>
            <a:pPr marL="0" indent="0">
              <a:buNone/>
            </a:pPr>
            <a:endParaRPr lang="en-AU" dirty="0"/>
          </a:p>
          <a:p>
            <a:pPr marL="0" indent="0">
              <a:buNone/>
            </a:pPr>
            <a:endParaRPr lang="en-AU" dirty="0"/>
          </a:p>
          <a:p>
            <a:pPr marL="0" indent="0">
              <a:buNone/>
            </a:pPr>
            <a:endParaRPr lang="en-AU" dirty="0"/>
          </a:p>
          <a:p>
            <a:pPr marL="0" indent="0">
              <a:lnSpc>
                <a:spcPct val="100000"/>
              </a:lnSpc>
              <a:buNone/>
            </a:pPr>
            <a:r>
              <a:rPr lang="en-AU" dirty="0"/>
              <a:t>What if we have an ordered list?</a:t>
            </a:r>
          </a:p>
          <a:p>
            <a:pPr marL="0" indent="0">
              <a:lnSpc>
                <a:spcPct val="100000"/>
              </a:lnSpc>
              <a:buNone/>
            </a:pPr>
            <a:r>
              <a:rPr lang="en-AU" dirty="0"/>
              <a:t>	We can early-terminate a sequential search too</a:t>
            </a:r>
          </a:p>
        </p:txBody>
      </p:sp>
      <p:sp>
        <p:nvSpPr>
          <p:cNvPr id="3" name="Title 2">
            <a:extLst>
              <a:ext uri="{FF2B5EF4-FFF2-40B4-BE49-F238E27FC236}">
                <a16:creationId xmlns:a16="http://schemas.microsoft.com/office/drawing/2014/main" id="{51DE42B8-F48C-41C3-A29A-5DD1CBC2E3B0}"/>
              </a:ext>
            </a:extLst>
          </p:cNvPr>
          <p:cNvSpPr>
            <a:spLocks noGrp="1"/>
          </p:cNvSpPr>
          <p:nvPr>
            <p:ph type="title"/>
          </p:nvPr>
        </p:nvSpPr>
        <p:spPr>
          <a:xfrm>
            <a:off x="1" y="0"/>
            <a:ext cx="8259288" cy="902525"/>
          </a:xfrm>
        </p:spPr>
        <p:txBody>
          <a:bodyPr/>
          <a:lstStyle/>
          <a:p>
            <a:r>
              <a:rPr lang="en-AU" dirty="0"/>
              <a:t>Sequential Search – Analysis</a:t>
            </a:r>
          </a:p>
        </p:txBody>
      </p:sp>
      <p:graphicFrame>
        <p:nvGraphicFramePr>
          <p:cNvPr id="5" name="Table 4">
            <a:extLst>
              <a:ext uri="{FF2B5EF4-FFF2-40B4-BE49-F238E27FC236}">
                <a16:creationId xmlns:a16="http://schemas.microsoft.com/office/drawing/2014/main" id="{AAC881B7-214A-4F90-A651-7015CB2B59EF}"/>
              </a:ext>
            </a:extLst>
          </p:cNvPr>
          <p:cNvGraphicFramePr>
            <a:graphicFrameLocks noGrp="1"/>
          </p:cNvGraphicFramePr>
          <p:nvPr/>
        </p:nvGraphicFramePr>
        <p:xfrm>
          <a:off x="469127" y="1132123"/>
          <a:ext cx="8185868" cy="1371600"/>
        </p:xfrm>
        <a:graphic>
          <a:graphicData uri="http://schemas.openxmlformats.org/drawingml/2006/table">
            <a:tbl>
              <a:tblPr firstRow="1" bandRow="1">
                <a:tableStyleId>{69012ECD-51FC-41F1-AA8D-1B2483CD663E}</a:tableStyleId>
              </a:tblPr>
              <a:tblGrid>
                <a:gridCol w="3319670">
                  <a:extLst>
                    <a:ext uri="{9D8B030D-6E8A-4147-A177-3AD203B41FA5}">
                      <a16:colId xmlns:a16="http://schemas.microsoft.com/office/drawing/2014/main" val="1063630664"/>
                    </a:ext>
                  </a:extLst>
                </a:gridCol>
                <a:gridCol w="1622066">
                  <a:extLst>
                    <a:ext uri="{9D8B030D-6E8A-4147-A177-3AD203B41FA5}">
                      <a16:colId xmlns:a16="http://schemas.microsoft.com/office/drawing/2014/main" val="3925392167"/>
                    </a:ext>
                  </a:extLst>
                </a:gridCol>
                <a:gridCol w="1622066">
                  <a:extLst>
                    <a:ext uri="{9D8B030D-6E8A-4147-A177-3AD203B41FA5}">
                      <a16:colId xmlns:a16="http://schemas.microsoft.com/office/drawing/2014/main" val="2073027125"/>
                    </a:ext>
                  </a:extLst>
                </a:gridCol>
                <a:gridCol w="1622066">
                  <a:extLst>
                    <a:ext uri="{9D8B030D-6E8A-4147-A177-3AD203B41FA5}">
                      <a16:colId xmlns:a16="http://schemas.microsoft.com/office/drawing/2014/main" val="886850684"/>
                    </a:ext>
                  </a:extLst>
                </a:gridCol>
              </a:tblGrid>
              <a:tr h="370840">
                <a:tc>
                  <a:txBody>
                    <a:bodyPr/>
                    <a:lstStyle/>
                    <a:p>
                      <a:r>
                        <a:rPr lang="en-AU" sz="2400" dirty="0"/>
                        <a:t>Case</a:t>
                      </a:r>
                    </a:p>
                  </a:txBody>
                  <a:tcPr/>
                </a:tc>
                <a:tc>
                  <a:txBody>
                    <a:bodyPr/>
                    <a:lstStyle/>
                    <a:p>
                      <a:pPr algn="ctr"/>
                      <a:r>
                        <a:rPr lang="en-AU" sz="2400" dirty="0"/>
                        <a:t>Best</a:t>
                      </a:r>
                    </a:p>
                  </a:txBody>
                  <a:tcPr/>
                </a:tc>
                <a:tc>
                  <a:txBody>
                    <a:bodyPr/>
                    <a:lstStyle/>
                    <a:p>
                      <a:pPr algn="ctr"/>
                      <a:r>
                        <a:rPr lang="en-AU" sz="2400" dirty="0"/>
                        <a:t>Average</a:t>
                      </a:r>
                    </a:p>
                  </a:txBody>
                  <a:tcPr/>
                </a:tc>
                <a:tc>
                  <a:txBody>
                    <a:bodyPr/>
                    <a:lstStyle/>
                    <a:p>
                      <a:pPr algn="ctr"/>
                      <a:r>
                        <a:rPr lang="en-AU" sz="2400" dirty="0"/>
                        <a:t>Worst</a:t>
                      </a:r>
                    </a:p>
                  </a:txBody>
                  <a:tcPr/>
                </a:tc>
                <a:extLst>
                  <a:ext uri="{0D108BD9-81ED-4DB2-BD59-A6C34878D82A}">
                    <a16:rowId xmlns:a16="http://schemas.microsoft.com/office/drawing/2014/main" val="4254524627"/>
                  </a:ext>
                </a:extLst>
              </a:tr>
              <a:tr h="370840">
                <a:tc>
                  <a:txBody>
                    <a:bodyPr/>
                    <a:lstStyle/>
                    <a:p>
                      <a:r>
                        <a:rPr lang="en-AU" sz="2400" dirty="0"/>
                        <a:t>Item is present</a:t>
                      </a:r>
                    </a:p>
                  </a:txBody>
                  <a:tcPr/>
                </a:tc>
                <a:tc>
                  <a:txBody>
                    <a:bodyPr/>
                    <a:lstStyle/>
                    <a:p>
                      <a:pPr algn="ctr"/>
                      <a:r>
                        <a:rPr lang="en-AU" sz="2400" dirty="0"/>
                        <a:t>1</a:t>
                      </a:r>
                    </a:p>
                  </a:txBody>
                  <a:tcPr/>
                </a:tc>
                <a:tc>
                  <a:txBody>
                    <a:bodyPr/>
                    <a:lstStyle/>
                    <a:p>
                      <a:pPr algn="ctr"/>
                      <a:r>
                        <a:rPr lang="en-AU" sz="2400" dirty="0"/>
                        <a:t>n/2</a:t>
                      </a:r>
                    </a:p>
                  </a:txBody>
                  <a:tcPr/>
                </a:tc>
                <a:tc>
                  <a:txBody>
                    <a:bodyPr/>
                    <a:lstStyle/>
                    <a:p>
                      <a:pPr algn="ctr"/>
                      <a:r>
                        <a:rPr lang="en-AU" sz="2400" dirty="0"/>
                        <a:t>n</a:t>
                      </a:r>
                    </a:p>
                  </a:txBody>
                  <a:tcPr/>
                </a:tc>
                <a:extLst>
                  <a:ext uri="{0D108BD9-81ED-4DB2-BD59-A6C34878D82A}">
                    <a16:rowId xmlns:a16="http://schemas.microsoft.com/office/drawing/2014/main" val="679854275"/>
                  </a:ext>
                </a:extLst>
              </a:tr>
              <a:tr h="370840">
                <a:tc>
                  <a:txBody>
                    <a:bodyPr/>
                    <a:lstStyle/>
                    <a:p>
                      <a:r>
                        <a:rPr lang="en-AU" sz="2400" dirty="0"/>
                        <a:t>Item is not present</a:t>
                      </a:r>
                    </a:p>
                  </a:txBody>
                  <a:tcPr/>
                </a:tc>
                <a:tc>
                  <a:txBody>
                    <a:bodyPr/>
                    <a:lstStyle/>
                    <a:p>
                      <a:pPr algn="ctr"/>
                      <a:r>
                        <a:rPr lang="en-AU" sz="2400" dirty="0"/>
                        <a:t>n</a:t>
                      </a:r>
                    </a:p>
                  </a:txBody>
                  <a:tcPr/>
                </a:tc>
                <a:tc>
                  <a:txBody>
                    <a:bodyPr/>
                    <a:lstStyle/>
                    <a:p>
                      <a:pPr algn="ctr"/>
                      <a:r>
                        <a:rPr lang="en-AU" sz="2400" dirty="0"/>
                        <a:t>n</a:t>
                      </a:r>
                    </a:p>
                  </a:txBody>
                  <a:tcPr/>
                </a:tc>
                <a:tc>
                  <a:txBody>
                    <a:bodyPr/>
                    <a:lstStyle/>
                    <a:p>
                      <a:pPr algn="ctr"/>
                      <a:r>
                        <a:rPr lang="en-AU" sz="2400" dirty="0"/>
                        <a:t>n</a:t>
                      </a:r>
                    </a:p>
                  </a:txBody>
                  <a:tcPr/>
                </a:tc>
                <a:extLst>
                  <a:ext uri="{0D108BD9-81ED-4DB2-BD59-A6C34878D82A}">
                    <a16:rowId xmlns:a16="http://schemas.microsoft.com/office/drawing/2014/main" val="215774644"/>
                  </a:ext>
                </a:extLst>
              </a:tr>
            </a:tbl>
          </a:graphicData>
        </a:graphic>
      </p:graphicFrame>
      <p:sp>
        <p:nvSpPr>
          <p:cNvPr id="4" name="Slide Number Placeholder 3">
            <a:extLst>
              <a:ext uri="{FF2B5EF4-FFF2-40B4-BE49-F238E27FC236}">
                <a16:creationId xmlns:a16="http://schemas.microsoft.com/office/drawing/2014/main" id="{32BD3CD9-61D2-43D2-B029-CA36016D1D88}"/>
              </a:ext>
            </a:extLst>
          </p:cNvPr>
          <p:cNvSpPr>
            <a:spLocks noGrp="1"/>
          </p:cNvSpPr>
          <p:nvPr>
            <p:ph type="sldNum" sz="quarter" idx="12"/>
          </p:nvPr>
        </p:nvSpPr>
        <p:spPr/>
        <p:txBody>
          <a:bodyPr/>
          <a:lstStyle/>
          <a:p>
            <a:fld id="{66B7A6BE-7A3D-1C4F-BEDA-C5431FB9FC0F}" type="slidenum">
              <a:rPr lang="en-US" smtClean="0"/>
              <a:pPr/>
              <a:t>50</a:t>
            </a:fld>
            <a:endParaRPr lang="en-US" dirty="0"/>
          </a:p>
        </p:txBody>
      </p:sp>
    </p:spTree>
    <p:extLst>
      <p:ext uri="{BB962C8B-B14F-4D97-AF65-F5344CB8AC3E}">
        <p14:creationId xmlns:p14="http://schemas.microsoft.com/office/powerpoint/2010/main" val="305795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19CC92-B882-4652-8F4A-878AF8AC0F55}"/>
              </a:ext>
            </a:extLst>
          </p:cNvPr>
          <p:cNvSpPr>
            <a:spLocks noGrp="1"/>
          </p:cNvSpPr>
          <p:nvPr>
            <p:ph idx="1"/>
          </p:nvPr>
        </p:nvSpPr>
        <p:spPr/>
        <p:txBody>
          <a:bodyPr/>
          <a:lstStyle/>
          <a:p>
            <a:r>
              <a:rPr lang="en-AU" dirty="0"/>
              <a:t>Given a string of </a:t>
            </a:r>
            <a:r>
              <a:rPr lang="en-AU" b="1" i="1" dirty="0">
                <a:solidFill>
                  <a:srgbClr val="C00000"/>
                </a:solidFill>
              </a:rPr>
              <a:t>n </a:t>
            </a:r>
            <a:r>
              <a:rPr lang="en-AU" dirty="0"/>
              <a:t>characters called the </a:t>
            </a:r>
            <a:r>
              <a:rPr lang="en-AU" b="1" dirty="0">
                <a:solidFill>
                  <a:srgbClr val="C00000"/>
                </a:solidFill>
              </a:rPr>
              <a:t>text</a:t>
            </a:r>
            <a:r>
              <a:rPr lang="en-AU" dirty="0"/>
              <a:t> and a string of </a:t>
            </a:r>
            <a:r>
              <a:rPr lang="en-AU" b="1" i="1" dirty="0">
                <a:solidFill>
                  <a:srgbClr val="C00000"/>
                </a:solidFill>
              </a:rPr>
              <a:t>m</a:t>
            </a:r>
            <a:r>
              <a:rPr lang="en-AU" dirty="0"/>
              <a:t> characters (m&lt;=n) called the </a:t>
            </a:r>
            <a:r>
              <a:rPr lang="en-AU" b="1" dirty="0">
                <a:solidFill>
                  <a:srgbClr val="C00000"/>
                </a:solidFill>
              </a:rPr>
              <a:t>pattern</a:t>
            </a:r>
            <a:r>
              <a:rPr lang="en-AU" dirty="0"/>
              <a:t>, find a substring of the text that matches the pattern.</a:t>
            </a:r>
          </a:p>
          <a:p>
            <a:pPr>
              <a:lnSpc>
                <a:spcPct val="100000"/>
              </a:lnSpc>
            </a:pPr>
            <a:r>
              <a:rPr lang="en-AU" dirty="0"/>
              <a:t>For example:</a:t>
            </a:r>
          </a:p>
          <a:p>
            <a:pPr lvl="1">
              <a:lnSpc>
                <a:spcPct val="100000"/>
              </a:lnSpc>
            </a:pPr>
            <a:r>
              <a:rPr lang="en-AU" dirty="0"/>
              <a:t>“RMIT IS THE BEST UNIVERSITY” (text)</a:t>
            </a:r>
          </a:p>
          <a:p>
            <a:pPr lvl="1">
              <a:lnSpc>
                <a:spcPct val="100000"/>
              </a:lnSpc>
            </a:pPr>
            <a:r>
              <a:rPr lang="en-AU" dirty="0"/>
              <a:t>“UNIV” (pattern)</a:t>
            </a:r>
          </a:p>
        </p:txBody>
      </p:sp>
      <p:sp>
        <p:nvSpPr>
          <p:cNvPr id="3" name="Title 2">
            <a:extLst>
              <a:ext uri="{FF2B5EF4-FFF2-40B4-BE49-F238E27FC236}">
                <a16:creationId xmlns:a16="http://schemas.microsoft.com/office/drawing/2014/main" id="{C88DB1A2-96CF-49F1-8F40-AFAC6D71F885}"/>
              </a:ext>
            </a:extLst>
          </p:cNvPr>
          <p:cNvSpPr>
            <a:spLocks noGrp="1"/>
          </p:cNvSpPr>
          <p:nvPr>
            <p:ph type="title"/>
          </p:nvPr>
        </p:nvSpPr>
        <p:spPr/>
        <p:txBody>
          <a:bodyPr/>
          <a:lstStyle/>
          <a:p>
            <a:r>
              <a:rPr lang="en-AU" dirty="0"/>
              <a:t>String Matching</a:t>
            </a:r>
          </a:p>
        </p:txBody>
      </p:sp>
      <p:sp>
        <p:nvSpPr>
          <p:cNvPr id="4" name="Slide Number Placeholder 3">
            <a:extLst>
              <a:ext uri="{FF2B5EF4-FFF2-40B4-BE49-F238E27FC236}">
                <a16:creationId xmlns:a16="http://schemas.microsoft.com/office/drawing/2014/main" id="{1B6B77A6-E2A2-4081-BE8D-64753059A209}"/>
              </a:ext>
            </a:extLst>
          </p:cNvPr>
          <p:cNvSpPr>
            <a:spLocks noGrp="1"/>
          </p:cNvSpPr>
          <p:nvPr>
            <p:ph type="sldNum" sz="quarter" idx="12"/>
          </p:nvPr>
        </p:nvSpPr>
        <p:spPr/>
        <p:txBody>
          <a:bodyPr/>
          <a:lstStyle/>
          <a:p>
            <a:fld id="{66B7A6BE-7A3D-1C4F-BEDA-C5431FB9FC0F}" type="slidenum">
              <a:rPr lang="en-US" smtClean="0"/>
              <a:pPr/>
              <a:t>51</a:t>
            </a:fld>
            <a:endParaRPr lang="en-US" dirty="0"/>
          </a:p>
        </p:txBody>
      </p:sp>
    </p:spTree>
    <p:extLst>
      <p:ext uri="{BB962C8B-B14F-4D97-AF65-F5344CB8AC3E}">
        <p14:creationId xmlns:p14="http://schemas.microsoft.com/office/powerpoint/2010/main" val="1542212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B1CF7-CCBE-49EA-8CEB-696AE1CEAC14}"/>
              </a:ext>
            </a:extLst>
          </p:cNvPr>
          <p:cNvSpPr>
            <a:spLocks noGrp="1"/>
          </p:cNvSpPr>
          <p:nvPr>
            <p:ph idx="1"/>
          </p:nvPr>
        </p:nvSpPr>
        <p:spPr/>
        <p:txBody>
          <a:bodyPr/>
          <a:lstStyle/>
          <a:p>
            <a:pPr>
              <a:lnSpc>
                <a:spcPct val="100000"/>
              </a:lnSpc>
            </a:pPr>
            <a:r>
              <a:rPr lang="en-AU" dirty="0"/>
              <a:t>Align the pattern against the first m characters of the text.</a:t>
            </a:r>
          </a:p>
          <a:p>
            <a:pPr>
              <a:lnSpc>
                <a:spcPct val="100000"/>
              </a:lnSpc>
            </a:pPr>
            <a:r>
              <a:rPr lang="en-AU" dirty="0"/>
              <a:t>Start matching the corresponding pair of characters from left to right until either all the m pairs are match.</a:t>
            </a:r>
          </a:p>
          <a:p>
            <a:pPr>
              <a:lnSpc>
                <a:spcPct val="100000"/>
              </a:lnSpc>
            </a:pPr>
            <a:r>
              <a:rPr lang="en-AU" dirty="0"/>
              <a:t>Or if the missing pair is found, the pattern is shifted one position to the right and character comparisons are resumed, starting again from the 1st character.</a:t>
            </a:r>
          </a:p>
        </p:txBody>
      </p:sp>
      <p:sp>
        <p:nvSpPr>
          <p:cNvPr id="3" name="Title 2">
            <a:extLst>
              <a:ext uri="{FF2B5EF4-FFF2-40B4-BE49-F238E27FC236}">
                <a16:creationId xmlns:a16="http://schemas.microsoft.com/office/drawing/2014/main" id="{A9C349A0-01B8-44AD-9D8F-41A612F5B5AD}"/>
              </a:ext>
            </a:extLst>
          </p:cNvPr>
          <p:cNvSpPr>
            <a:spLocks noGrp="1"/>
          </p:cNvSpPr>
          <p:nvPr>
            <p:ph type="title"/>
          </p:nvPr>
        </p:nvSpPr>
        <p:spPr/>
        <p:txBody>
          <a:bodyPr/>
          <a:lstStyle/>
          <a:p>
            <a:r>
              <a:rPr lang="en-AU" dirty="0"/>
              <a:t>String Matching – Idea</a:t>
            </a:r>
          </a:p>
        </p:txBody>
      </p:sp>
      <p:sp>
        <p:nvSpPr>
          <p:cNvPr id="4" name="Slide Number Placeholder 3">
            <a:extLst>
              <a:ext uri="{FF2B5EF4-FFF2-40B4-BE49-F238E27FC236}">
                <a16:creationId xmlns:a16="http://schemas.microsoft.com/office/drawing/2014/main" id="{F4E8F202-F877-4273-BBE5-F8A6CA366695}"/>
              </a:ext>
            </a:extLst>
          </p:cNvPr>
          <p:cNvSpPr>
            <a:spLocks noGrp="1"/>
          </p:cNvSpPr>
          <p:nvPr>
            <p:ph type="sldNum" sz="quarter" idx="12"/>
          </p:nvPr>
        </p:nvSpPr>
        <p:spPr/>
        <p:txBody>
          <a:bodyPr/>
          <a:lstStyle/>
          <a:p>
            <a:fld id="{66B7A6BE-7A3D-1C4F-BEDA-C5431FB9FC0F}" type="slidenum">
              <a:rPr lang="en-US" smtClean="0"/>
              <a:pPr/>
              <a:t>52</a:t>
            </a:fld>
            <a:endParaRPr lang="en-US" dirty="0"/>
          </a:p>
        </p:txBody>
      </p:sp>
    </p:spTree>
    <p:extLst>
      <p:ext uri="{BB962C8B-B14F-4D97-AF65-F5344CB8AC3E}">
        <p14:creationId xmlns:p14="http://schemas.microsoft.com/office/powerpoint/2010/main" val="3944793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85C9D4-9F37-4E35-B1BB-F9C3FE7F27B0}"/>
              </a:ext>
            </a:extLst>
          </p:cNvPr>
          <p:cNvSpPr>
            <a:spLocks noGrp="1"/>
          </p:cNvSpPr>
          <p:nvPr>
            <p:ph idx="1"/>
          </p:nvPr>
        </p:nvSpPr>
        <p:spPr/>
        <p:txBody>
          <a:bodyPr/>
          <a:lstStyle/>
          <a:p>
            <a:pPr marL="0" indent="0">
              <a:buNone/>
            </a:pPr>
            <a:endParaRPr lang="en-AU" dirty="0"/>
          </a:p>
        </p:txBody>
      </p:sp>
      <p:sp>
        <p:nvSpPr>
          <p:cNvPr id="3" name="Title 2">
            <a:extLst>
              <a:ext uri="{FF2B5EF4-FFF2-40B4-BE49-F238E27FC236}">
                <a16:creationId xmlns:a16="http://schemas.microsoft.com/office/drawing/2014/main" id="{67C96932-4EDC-44BE-80E9-DCB5E8D65BCC}"/>
              </a:ext>
            </a:extLst>
          </p:cNvPr>
          <p:cNvSpPr>
            <a:spLocks noGrp="1"/>
          </p:cNvSpPr>
          <p:nvPr>
            <p:ph type="title"/>
          </p:nvPr>
        </p:nvSpPr>
        <p:spPr/>
        <p:txBody>
          <a:bodyPr/>
          <a:lstStyle/>
          <a:p>
            <a:r>
              <a:rPr lang="en-AU" dirty="0"/>
              <a:t>String Matching – Idea</a:t>
            </a:r>
          </a:p>
        </p:txBody>
      </p:sp>
      <p:graphicFrame>
        <p:nvGraphicFramePr>
          <p:cNvPr id="4" name="Table 3">
            <a:extLst>
              <a:ext uri="{FF2B5EF4-FFF2-40B4-BE49-F238E27FC236}">
                <a16:creationId xmlns:a16="http://schemas.microsoft.com/office/drawing/2014/main" id="{5EACE261-05D9-469F-97D7-36AE6C10AAF9}"/>
              </a:ext>
            </a:extLst>
          </p:cNvPr>
          <p:cNvGraphicFramePr>
            <a:graphicFrameLocks noGrp="1"/>
          </p:cNvGraphicFramePr>
          <p:nvPr/>
        </p:nvGraphicFramePr>
        <p:xfrm>
          <a:off x="2715925" y="1013987"/>
          <a:ext cx="3688398" cy="3571240"/>
        </p:xfrm>
        <a:graphic>
          <a:graphicData uri="http://schemas.openxmlformats.org/drawingml/2006/table">
            <a:tbl>
              <a:tblPr firstRow="1" bandRow="1">
                <a:tableStyleId>{5940675A-B579-460E-94D1-54222C63F5DA}</a:tableStyleId>
              </a:tblPr>
              <a:tblGrid>
                <a:gridCol w="3688398">
                  <a:extLst>
                    <a:ext uri="{9D8B030D-6E8A-4147-A177-3AD203B41FA5}">
                      <a16:colId xmlns:a16="http://schemas.microsoft.com/office/drawing/2014/main" val="2426390194"/>
                    </a:ext>
                  </a:extLst>
                </a:gridCol>
              </a:tblGrid>
              <a:tr h="370840">
                <a:tc>
                  <a:txBody>
                    <a:bodyPr/>
                    <a:lstStyle/>
                    <a:p>
                      <a:r>
                        <a:rPr lang="en-AU" dirty="0">
                          <a:solidFill>
                            <a:srgbClr val="C00000"/>
                          </a:solidFill>
                        </a:rPr>
                        <a:t>R</a:t>
                      </a:r>
                      <a:r>
                        <a:rPr lang="en-AU" dirty="0"/>
                        <a:t>MIT IS THE BEST UNIVERSITY</a:t>
                      </a:r>
                    </a:p>
                    <a:p>
                      <a:r>
                        <a:rPr lang="en-AU" dirty="0">
                          <a:solidFill>
                            <a:srgbClr val="C00000"/>
                          </a:solidFill>
                        </a:rPr>
                        <a:t>U</a:t>
                      </a:r>
                      <a:r>
                        <a:rPr lang="en-AU" dirty="0"/>
                        <a:t>NIV</a:t>
                      </a:r>
                    </a:p>
                  </a:txBody>
                  <a:tcPr/>
                </a:tc>
                <a:extLst>
                  <a:ext uri="{0D108BD9-81ED-4DB2-BD59-A6C34878D82A}">
                    <a16:rowId xmlns:a16="http://schemas.microsoft.com/office/drawing/2014/main" val="1239225383"/>
                  </a:ext>
                </a:extLst>
              </a:tr>
              <a:tr h="370840">
                <a:tc>
                  <a:txBody>
                    <a:bodyPr/>
                    <a:lstStyle/>
                    <a:p>
                      <a:r>
                        <a:rPr lang="en-AU" dirty="0"/>
                        <a:t>R</a:t>
                      </a:r>
                      <a:r>
                        <a:rPr lang="en-AU" dirty="0">
                          <a:solidFill>
                            <a:srgbClr val="C00000"/>
                          </a:solidFill>
                        </a:rPr>
                        <a:t>M</a:t>
                      </a:r>
                      <a:r>
                        <a:rPr lang="en-AU" dirty="0"/>
                        <a:t>IT IS THE BEST UNIVERSITY</a:t>
                      </a:r>
                    </a:p>
                    <a:p>
                      <a:r>
                        <a:rPr lang="en-AU" dirty="0"/>
                        <a:t>   </a:t>
                      </a:r>
                      <a:r>
                        <a:rPr lang="en-AU" dirty="0">
                          <a:solidFill>
                            <a:srgbClr val="C00000"/>
                          </a:solidFill>
                        </a:rPr>
                        <a:t>U</a:t>
                      </a:r>
                      <a:r>
                        <a:rPr lang="en-AU" dirty="0"/>
                        <a:t>NIV</a:t>
                      </a:r>
                    </a:p>
                  </a:txBody>
                  <a:tcPr/>
                </a:tc>
                <a:extLst>
                  <a:ext uri="{0D108BD9-81ED-4DB2-BD59-A6C34878D82A}">
                    <a16:rowId xmlns:a16="http://schemas.microsoft.com/office/drawing/2014/main" val="975363099"/>
                  </a:ext>
                </a:extLst>
              </a:tr>
              <a:tr h="370840">
                <a:tc>
                  <a:txBody>
                    <a:bodyPr/>
                    <a:lstStyle/>
                    <a:p>
                      <a:r>
                        <a:rPr lang="en-AU" dirty="0"/>
                        <a:t>RM</a:t>
                      </a:r>
                      <a:r>
                        <a:rPr lang="en-AU" dirty="0">
                          <a:solidFill>
                            <a:srgbClr val="C00000"/>
                          </a:solidFill>
                        </a:rPr>
                        <a:t>I</a:t>
                      </a:r>
                      <a:r>
                        <a:rPr lang="en-AU" dirty="0"/>
                        <a:t>T IS THE BEST UNIVERSITY</a:t>
                      </a:r>
                    </a:p>
                    <a:p>
                      <a:r>
                        <a:rPr lang="en-AU" dirty="0"/>
                        <a:t>     </a:t>
                      </a:r>
                      <a:r>
                        <a:rPr lang="en-AU" dirty="0">
                          <a:solidFill>
                            <a:srgbClr val="C00000"/>
                          </a:solidFill>
                        </a:rPr>
                        <a:t>U</a:t>
                      </a:r>
                      <a:r>
                        <a:rPr lang="en-AU" dirty="0"/>
                        <a:t>NIV</a:t>
                      </a:r>
                    </a:p>
                  </a:txBody>
                  <a:tcPr/>
                </a:tc>
                <a:extLst>
                  <a:ext uri="{0D108BD9-81ED-4DB2-BD59-A6C34878D82A}">
                    <a16:rowId xmlns:a16="http://schemas.microsoft.com/office/drawing/2014/main" val="3603600853"/>
                  </a:ext>
                </a:extLst>
              </a:tr>
              <a:tr h="370840">
                <a:tc>
                  <a:txBody>
                    <a:bodyPr/>
                    <a:lstStyle/>
                    <a:p>
                      <a:r>
                        <a:rPr lang="en-AU" dirty="0"/>
                        <a:t>RMI</a:t>
                      </a:r>
                      <a:r>
                        <a:rPr lang="en-AU" dirty="0">
                          <a:solidFill>
                            <a:srgbClr val="C00000"/>
                          </a:solidFill>
                        </a:rPr>
                        <a:t>T</a:t>
                      </a:r>
                      <a:r>
                        <a:rPr lang="en-AU" dirty="0"/>
                        <a:t> IS THE BEST UNIVERSITY</a:t>
                      </a:r>
                    </a:p>
                    <a:p>
                      <a:r>
                        <a:rPr lang="en-AU" dirty="0"/>
                        <a:t>      </a:t>
                      </a:r>
                      <a:r>
                        <a:rPr lang="en-AU" dirty="0">
                          <a:solidFill>
                            <a:srgbClr val="C00000"/>
                          </a:solidFill>
                        </a:rPr>
                        <a:t>U</a:t>
                      </a:r>
                      <a:r>
                        <a:rPr lang="en-AU" dirty="0"/>
                        <a:t>NIV</a:t>
                      </a:r>
                    </a:p>
                  </a:txBody>
                  <a:tcPr/>
                </a:tc>
                <a:extLst>
                  <a:ext uri="{0D108BD9-81ED-4DB2-BD59-A6C34878D82A}">
                    <a16:rowId xmlns:a16="http://schemas.microsoft.com/office/drawing/2014/main" val="4234125985"/>
                  </a:ext>
                </a:extLst>
              </a:tr>
              <a:tr h="370840">
                <a:tc>
                  <a:txBody>
                    <a:bodyPr/>
                    <a:lstStyle/>
                    <a:p>
                      <a:r>
                        <a:rPr lang="en-AU" dirty="0"/>
                        <a:t>…</a:t>
                      </a:r>
                    </a:p>
                  </a:txBody>
                  <a:tcPr/>
                </a:tc>
                <a:extLst>
                  <a:ext uri="{0D108BD9-81ED-4DB2-BD59-A6C34878D82A}">
                    <a16:rowId xmlns:a16="http://schemas.microsoft.com/office/drawing/2014/main" val="3824081187"/>
                  </a:ext>
                </a:extLst>
              </a:tr>
              <a:tr h="370840">
                <a:tc>
                  <a:txBody>
                    <a:bodyPr/>
                    <a:lstStyle/>
                    <a:p>
                      <a:r>
                        <a:rPr lang="en-AU" dirty="0"/>
                        <a:t>RMIT IS THE BEST </a:t>
                      </a:r>
                      <a:r>
                        <a:rPr lang="en-AU" dirty="0">
                          <a:solidFill>
                            <a:srgbClr val="C00000"/>
                          </a:solidFill>
                        </a:rPr>
                        <a:t>UNIV</a:t>
                      </a:r>
                      <a:r>
                        <a:rPr lang="en-AU" dirty="0"/>
                        <a:t>ERSITY</a:t>
                      </a:r>
                    </a:p>
                    <a:p>
                      <a:r>
                        <a:rPr lang="en-AU" dirty="0"/>
                        <a:t>                                 </a:t>
                      </a:r>
                      <a:r>
                        <a:rPr lang="en-AU" dirty="0">
                          <a:solidFill>
                            <a:srgbClr val="C00000"/>
                          </a:solidFill>
                        </a:rPr>
                        <a:t>UNIV</a:t>
                      </a:r>
                    </a:p>
                  </a:txBody>
                  <a:tcPr/>
                </a:tc>
                <a:extLst>
                  <a:ext uri="{0D108BD9-81ED-4DB2-BD59-A6C34878D82A}">
                    <a16:rowId xmlns:a16="http://schemas.microsoft.com/office/drawing/2014/main" val="3995889486"/>
                  </a:ext>
                </a:extLst>
              </a:tr>
            </a:tbl>
          </a:graphicData>
        </a:graphic>
      </p:graphicFrame>
      <p:sp>
        <p:nvSpPr>
          <p:cNvPr id="5" name="Slide Number Placeholder 4">
            <a:extLst>
              <a:ext uri="{FF2B5EF4-FFF2-40B4-BE49-F238E27FC236}">
                <a16:creationId xmlns:a16="http://schemas.microsoft.com/office/drawing/2014/main" id="{3A881373-7CDA-4E12-B934-4EA196E5A8C6}"/>
              </a:ext>
            </a:extLst>
          </p:cNvPr>
          <p:cNvSpPr>
            <a:spLocks noGrp="1"/>
          </p:cNvSpPr>
          <p:nvPr>
            <p:ph type="sldNum" sz="quarter" idx="12"/>
          </p:nvPr>
        </p:nvSpPr>
        <p:spPr/>
        <p:txBody>
          <a:bodyPr/>
          <a:lstStyle/>
          <a:p>
            <a:fld id="{66B7A6BE-7A3D-1C4F-BEDA-C5431FB9FC0F}" type="slidenum">
              <a:rPr lang="en-US" smtClean="0"/>
              <a:pPr/>
              <a:t>53</a:t>
            </a:fld>
            <a:endParaRPr lang="en-US" dirty="0"/>
          </a:p>
        </p:txBody>
      </p:sp>
    </p:spTree>
    <p:extLst>
      <p:ext uri="{BB962C8B-B14F-4D97-AF65-F5344CB8AC3E}">
        <p14:creationId xmlns:p14="http://schemas.microsoft.com/office/powerpoint/2010/main" val="2739357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99ACEA-9A4E-4110-B914-834E3644E8C7}"/>
              </a:ext>
            </a:extLst>
          </p:cNvPr>
          <p:cNvSpPr>
            <a:spLocks noGrp="1"/>
          </p:cNvSpPr>
          <p:nvPr>
            <p:ph idx="1"/>
          </p:nvPr>
        </p:nvSpPr>
        <p:spPr/>
        <p:txBody>
          <a:bodyPr/>
          <a:lstStyle/>
          <a:p>
            <a:pPr marL="0" indent="0">
              <a:lnSpc>
                <a:spcPct val="100000"/>
              </a:lnSpc>
              <a:spcBef>
                <a:spcPts val="0"/>
              </a:spcBef>
              <a:buNone/>
            </a:pPr>
            <a:r>
              <a:rPr lang="en-AU" b="1" dirty="0">
                <a:solidFill>
                  <a:schemeClr val="tx2"/>
                </a:solidFill>
              </a:rPr>
              <a:t>Algorithm </a:t>
            </a:r>
            <a:r>
              <a:rPr lang="en-AU" b="1" dirty="0" err="1">
                <a:solidFill>
                  <a:schemeClr val="tx2"/>
                </a:solidFill>
              </a:rPr>
              <a:t>BruteForceStringMatch</a:t>
            </a:r>
            <a:r>
              <a:rPr lang="en-AU" b="1" dirty="0">
                <a:solidFill>
                  <a:schemeClr val="tx2"/>
                </a:solidFill>
              </a:rPr>
              <a:t> (T[0…n-1],P[0…m-1])</a:t>
            </a:r>
          </a:p>
          <a:p>
            <a:pPr marL="0" indent="0">
              <a:lnSpc>
                <a:spcPct val="100000"/>
              </a:lnSpc>
              <a:spcBef>
                <a:spcPts val="0"/>
              </a:spcBef>
              <a:buNone/>
            </a:pPr>
            <a:r>
              <a:rPr lang="en-AU" b="1" dirty="0">
                <a:solidFill>
                  <a:schemeClr val="tx2"/>
                </a:solidFill>
                <a:latin typeface="Consolas" panose="020B0609020204030204" pitchFamily="49" charset="0"/>
              </a:rPr>
              <a:t>for</a:t>
            </a:r>
            <a:r>
              <a:rPr lang="en-AU" dirty="0">
                <a:solidFill>
                  <a:schemeClr val="tx2"/>
                </a:solidFill>
                <a:latin typeface="Consolas" panose="020B0609020204030204" pitchFamily="49" charset="0"/>
              </a:rPr>
              <a:t> </a:t>
            </a:r>
            <a:r>
              <a:rPr lang="en-AU" dirty="0" err="1">
                <a:solidFill>
                  <a:schemeClr val="tx2"/>
                </a:solidFill>
                <a:latin typeface="Consolas" panose="020B0609020204030204" pitchFamily="49" charset="0"/>
              </a:rPr>
              <a:t>i</a:t>
            </a:r>
            <a:r>
              <a:rPr lang="en-AU" dirty="0">
                <a:solidFill>
                  <a:schemeClr val="tx2"/>
                </a:solidFill>
                <a:latin typeface="Consolas" panose="020B0609020204030204" pitchFamily="49" charset="0"/>
              </a:rPr>
              <a:t> = 0 to n-m</a:t>
            </a:r>
          </a:p>
          <a:p>
            <a:pPr marL="0" indent="0">
              <a:lnSpc>
                <a:spcPct val="100000"/>
              </a:lnSpc>
              <a:spcBef>
                <a:spcPts val="0"/>
              </a:spcBef>
              <a:buNone/>
            </a:pPr>
            <a:r>
              <a:rPr lang="en-AU" dirty="0">
                <a:solidFill>
                  <a:schemeClr val="tx2"/>
                </a:solidFill>
                <a:latin typeface="Consolas" panose="020B0609020204030204" pitchFamily="49" charset="0"/>
              </a:rPr>
              <a:t>	j = 0</a:t>
            </a:r>
          </a:p>
          <a:p>
            <a:pPr marL="0" indent="0">
              <a:lnSpc>
                <a:spcPct val="100000"/>
              </a:lnSpc>
              <a:spcBef>
                <a:spcPts val="0"/>
              </a:spcBef>
              <a:buNone/>
            </a:pPr>
            <a:r>
              <a:rPr lang="en-AU" dirty="0">
                <a:solidFill>
                  <a:schemeClr val="tx2"/>
                </a:solidFill>
                <a:latin typeface="Consolas" panose="020B0609020204030204" pitchFamily="49" charset="0"/>
              </a:rPr>
              <a:t>	</a:t>
            </a:r>
            <a:r>
              <a:rPr lang="en-AU" b="1" dirty="0">
                <a:solidFill>
                  <a:schemeClr val="tx2"/>
                </a:solidFill>
                <a:latin typeface="Consolas" panose="020B0609020204030204" pitchFamily="49" charset="0"/>
              </a:rPr>
              <a:t>while</a:t>
            </a:r>
            <a:r>
              <a:rPr lang="en-AU" dirty="0">
                <a:solidFill>
                  <a:schemeClr val="tx2"/>
                </a:solidFill>
                <a:latin typeface="Consolas" panose="020B0609020204030204" pitchFamily="49" charset="0"/>
              </a:rPr>
              <a:t> j &lt; m </a:t>
            </a:r>
            <a:r>
              <a:rPr lang="en-AU" b="1" dirty="0">
                <a:solidFill>
                  <a:schemeClr val="tx2"/>
                </a:solidFill>
                <a:latin typeface="Consolas" panose="020B0609020204030204" pitchFamily="49" charset="0"/>
              </a:rPr>
              <a:t>and</a:t>
            </a:r>
            <a:r>
              <a:rPr lang="en-AU" dirty="0">
                <a:solidFill>
                  <a:schemeClr val="tx2"/>
                </a:solidFill>
                <a:latin typeface="Consolas" panose="020B0609020204030204" pitchFamily="49" charset="0"/>
              </a:rPr>
              <a:t> P[j] = T[</a:t>
            </a:r>
            <a:r>
              <a:rPr lang="en-AU" dirty="0" err="1">
                <a:solidFill>
                  <a:schemeClr val="tx2"/>
                </a:solidFill>
                <a:latin typeface="Consolas" panose="020B0609020204030204" pitchFamily="49" charset="0"/>
              </a:rPr>
              <a:t>i+j</a:t>
            </a:r>
            <a:r>
              <a:rPr lang="en-AU" dirty="0">
                <a:solidFill>
                  <a:schemeClr val="tx2"/>
                </a:solidFill>
                <a:latin typeface="Consolas" panose="020B0609020204030204" pitchFamily="49" charset="0"/>
              </a:rPr>
              <a:t>] </a:t>
            </a:r>
            <a:r>
              <a:rPr lang="en-AU" b="1" dirty="0">
                <a:solidFill>
                  <a:schemeClr val="tx2"/>
                </a:solidFill>
                <a:latin typeface="Consolas" panose="020B0609020204030204" pitchFamily="49" charset="0"/>
              </a:rPr>
              <a:t>do</a:t>
            </a:r>
          </a:p>
          <a:p>
            <a:pPr marL="0" indent="0">
              <a:lnSpc>
                <a:spcPct val="100000"/>
              </a:lnSpc>
              <a:spcBef>
                <a:spcPts val="0"/>
              </a:spcBef>
              <a:buNone/>
            </a:pPr>
            <a:r>
              <a:rPr lang="en-AU" dirty="0">
                <a:solidFill>
                  <a:schemeClr val="tx2"/>
                </a:solidFill>
                <a:latin typeface="Consolas" panose="020B0609020204030204" pitchFamily="49" charset="0"/>
              </a:rPr>
              <a:t>		j = j + 1</a:t>
            </a:r>
          </a:p>
          <a:p>
            <a:pPr marL="0" indent="0">
              <a:lnSpc>
                <a:spcPct val="100000"/>
              </a:lnSpc>
              <a:spcBef>
                <a:spcPts val="0"/>
              </a:spcBef>
              <a:buNone/>
            </a:pPr>
            <a:r>
              <a:rPr lang="en-AU" dirty="0">
                <a:solidFill>
                  <a:schemeClr val="tx2"/>
                </a:solidFill>
                <a:latin typeface="Consolas" panose="020B0609020204030204" pitchFamily="49" charset="0"/>
              </a:rPr>
              <a:t>	</a:t>
            </a:r>
            <a:r>
              <a:rPr lang="en-AU" b="1" dirty="0">
                <a:solidFill>
                  <a:schemeClr val="tx2"/>
                </a:solidFill>
                <a:latin typeface="Consolas" panose="020B0609020204030204" pitchFamily="49" charset="0"/>
              </a:rPr>
              <a:t>if</a:t>
            </a:r>
            <a:r>
              <a:rPr lang="en-AU" dirty="0">
                <a:solidFill>
                  <a:schemeClr val="tx2"/>
                </a:solidFill>
                <a:latin typeface="Consolas" panose="020B0609020204030204" pitchFamily="49" charset="0"/>
              </a:rPr>
              <a:t> </a:t>
            </a:r>
            <a:r>
              <a:rPr lang="en-AU" dirty="0" err="1">
                <a:solidFill>
                  <a:schemeClr val="tx2"/>
                </a:solidFill>
                <a:latin typeface="Consolas" panose="020B0609020204030204" pitchFamily="49" charset="0"/>
              </a:rPr>
              <a:t>i</a:t>
            </a:r>
            <a:r>
              <a:rPr lang="en-AU" dirty="0">
                <a:solidFill>
                  <a:schemeClr val="tx2"/>
                </a:solidFill>
                <a:latin typeface="Consolas" panose="020B0609020204030204" pitchFamily="49" charset="0"/>
              </a:rPr>
              <a:t> = m </a:t>
            </a:r>
            <a:r>
              <a:rPr lang="en-AU" b="1" dirty="0">
                <a:solidFill>
                  <a:schemeClr val="tx2"/>
                </a:solidFill>
                <a:latin typeface="Consolas" panose="020B0609020204030204" pitchFamily="49" charset="0"/>
              </a:rPr>
              <a:t>return</a:t>
            </a:r>
            <a:r>
              <a:rPr lang="en-AU" dirty="0">
                <a:solidFill>
                  <a:schemeClr val="tx2"/>
                </a:solidFill>
                <a:latin typeface="Consolas" panose="020B0609020204030204" pitchFamily="49" charset="0"/>
              </a:rPr>
              <a:t> </a:t>
            </a:r>
            <a:r>
              <a:rPr lang="en-AU" dirty="0" err="1">
                <a:solidFill>
                  <a:schemeClr val="tx2"/>
                </a:solidFill>
                <a:latin typeface="Consolas" panose="020B0609020204030204" pitchFamily="49" charset="0"/>
              </a:rPr>
              <a:t>i</a:t>
            </a:r>
            <a:endParaRPr lang="en-AU" dirty="0">
              <a:solidFill>
                <a:schemeClr val="tx2"/>
              </a:solidFill>
              <a:latin typeface="Consolas" panose="020B0609020204030204" pitchFamily="49" charset="0"/>
            </a:endParaRPr>
          </a:p>
          <a:p>
            <a:pPr marL="0" indent="0">
              <a:lnSpc>
                <a:spcPct val="100000"/>
              </a:lnSpc>
              <a:spcBef>
                <a:spcPts val="0"/>
              </a:spcBef>
              <a:buNone/>
            </a:pPr>
            <a:r>
              <a:rPr lang="en-AU" b="1" dirty="0">
                <a:solidFill>
                  <a:schemeClr val="tx2"/>
                </a:solidFill>
                <a:latin typeface="Consolas" panose="020B0609020204030204" pitchFamily="49" charset="0"/>
              </a:rPr>
              <a:t>return</a:t>
            </a:r>
            <a:r>
              <a:rPr lang="en-AU" dirty="0">
                <a:solidFill>
                  <a:schemeClr val="tx2"/>
                </a:solidFill>
                <a:latin typeface="Consolas" panose="020B0609020204030204" pitchFamily="49" charset="0"/>
              </a:rPr>
              <a:t> -1</a:t>
            </a:r>
          </a:p>
          <a:p>
            <a:pPr marL="0" indent="0">
              <a:lnSpc>
                <a:spcPct val="100000"/>
              </a:lnSpc>
              <a:spcBef>
                <a:spcPts val="0"/>
              </a:spcBef>
              <a:buNone/>
            </a:pPr>
            <a:endParaRPr lang="en-AU" dirty="0"/>
          </a:p>
        </p:txBody>
      </p:sp>
      <p:sp>
        <p:nvSpPr>
          <p:cNvPr id="3" name="Title 2">
            <a:extLst>
              <a:ext uri="{FF2B5EF4-FFF2-40B4-BE49-F238E27FC236}">
                <a16:creationId xmlns:a16="http://schemas.microsoft.com/office/drawing/2014/main" id="{681882EC-BD88-481A-889E-CC09D9B44C07}"/>
              </a:ext>
            </a:extLst>
          </p:cNvPr>
          <p:cNvSpPr>
            <a:spLocks noGrp="1"/>
          </p:cNvSpPr>
          <p:nvPr>
            <p:ph type="title"/>
          </p:nvPr>
        </p:nvSpPr>
        <p:spPr/>
        <p:txBody>
          <a:bodyPr/>
          <a:lstStyle/>
          <a:p>
            <a:r>
              <a:rPr lang="en-AU" dirty="0"/>
              <a:t>String Matching – Pseudocode</a:t>
            </a:r>
          </a:p>
        </p:txBody>
      </p:sp>
      <p:sp>
        <p:nvSpPr>
          <p:cNvPr id="4" name="Slide Number Placeholder 3">
            <a:extLst>
              <a:ext uri="{FF2B5EF4-FFF2-40B4-BE49-F238E27FC236}">
                <a16:creationId xmlns:a16="http://schemas.microsoft.com/office/drawing/2014/main" id="{C1990F82-0E3B-4762-89B0-D8041FC3A4E5}"/>
              </a:ext>
            </a:extLst>
          </p:cNvPr>
          <p:cNvSpPr>
            <a:spLocks noGrp="1"/>
          </p:cNvSpPr>
          <p:nvPr>
            <p:ph type="sldNum" sz="quarter" idx="12"/>
          </p:nvPr>
        </p:nvSpPr>
        <p:spPr/>
        <p:txBody>
          <a:bodyPr/>
          <a:lstStyle/>
          <a:p>
            <a:fld id="{66B7A6BE-7A3D-1C4F-BEDA-C5431FB9FC0F}" type="slidenum">
              <a:rPr lang="en-US" smtClean="0"/>
              <a:pPr/>
              <a:t>54</a:t>
            </a:fld>
            <a:endParaRPr lang="en-US" dirty="0"/>
          </a:p>
        </p:txBody>
      </p:sp>
    </p:spTree>
    <p:extLst>
      <p:ext uri="{BB962C8B-B14F-4D97-AF65-F5344CB8AC3E}">
        <p14:creationId xmlns:p14="http://schemas.microsoft.com/office/powerpoint/2010/main" val="1915166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FF84A4-0618-4A9B-80DD-A105E4B9F346}"/>
              </a:ext>
            </a:extLst>
          </p:cNvPr>
          <p:cNvSpPr>
            <a:spLocks noGrp="1"/>
          </p:cNvSpPr>
          <p:nvPr>
            <p:ph idx="1"/>
          </p:nvPr>
        </p:nvSpPr>
        <p:spPr/>
        <p:txBody>
          <a:bodyPr/>
          <a:lstStyle/>
          <a:p>
            <a:pPr>
              <a:lnSpc>
                <a:spcPct val="100000"/>
              </a:lnSpc>
            </a:pPr>
            <a:r>
              <a:rPr lang="en-AU" b="1" dirty="0"/>
              <a:t>Worst case: </a:t>
            </a:r>
            <a:r>
              <a:rPr lang="en-AU" dirty="0"/>
              <a:t>The algorithm may have to make all m comparisons before shifting the pattern, and this can happen for each of the n-m+1 tries, i.e., m(n-m+1). Therefore the worst case is </a:t>
            </a:r>
            <a:r>
              <a:rPr lang="pt-BR" b="1" dirty="0"/>
              <a:t>O</a:t>
            </a:r>
            <a:r>
              <a:rPr lang="en-AU" b="1" dirty="0"/>
              <a:t>(nm)</a:t>
            </a:r>
            <a:r>
              <a:rPr lang="en-AU" dirty="0"/>
              <a:t>.</a:t>
            </a:r>
          </a:p>
          <a:p>
            <a:pPr>
              <a:lnSpc>
                <a:spcPct val="100000"/>
              </a:lnSpc>
            </a:pPr>
            <a:r>
              <a:rPr lang="en-AU" dirty="0"/>
              <a:t>For example:</a:t>
            </a:r>
          </a:p>
          <a:p>
            <a:pPr lvl="1">
              <a:lnSpc>
                <a:spcPct val="100000"/>
              </a:lnSpc>
            </a:pPr>
            <a:r>
              <a:rPr lang="en-AU" sz="2400" dirty="0"/>
              <a:t>Text = AAA…AAAAH</a:t>
            </a:r>
          </a:p>
          <a:p>
            <a:pPr lvl="1">
              <a:lnSpc>
                <a:spcPct val="100000"/>
              </a:lnSpc>
            </a:pPr>
            <a:r>
              <a:rPr lang="en-AU" sz="2400" dirty="0"/>
              <a:t>Pattern = AAAAH</a:t>
            </a:r>
          </a:p>
        </p:txBody>
      </p:sp>
      <p:sp>
        <p:nvSpPr>
          <p:cNvPr id="3" name="Title 2">
            <a:extLst>
              <a:ext uri="{FF2B5EF4-FFF2-40B4-BE49-F238E27FC236}">
                <a16:creationId xmlns:a16="http://schemas.microsoft.com/office/drawing/2014/main" id="{0622A96E-643F-4924-9F34-32E7FE30D329}"/>
              </a:ext>
            </a:extLst>
          </p:cNvPr>
          <p:cNvSpPr>
            <a:spLocks noGrp="1"/>
          </p:cNvSpPr>
          <p:nvPr>
            <p:ph type="title"/>
          </p:nvPr>
        </p:nvSpPr>
        <p:spPr/>
        <p:txBody>
          <a:bodyPr/>
          <a:lstStyle/>
          <a:p>
            <a:r>
              <a:rPr lang="en-AU" dirty="0"/>
              <a:t>String Matching – Analysis</a:t>
            </a:r>
          </a:p>
        </p:txBody>
      </p:sp>
      <p:sp>
        <p:nvSpPr>
          <p:cNvPr id="4" name="Slide Number Placeholder 3">
            <a:extLst>
              <a:ext uri="{FF2B5EF4-FFF2-40B4-BE49-F238E27FC236}">
                <a16:creationId xmlns:a16="http://schemas.microsoft.com/office/drawing/2014/main" id="{04B4C39E-E958-4F27-9582-944E5745E781}"/>
              </a:ext>
            </a:extLst>
          </p:cNvPr>
          <p:cNvSpPr>
            <a:spLocks noGrp="1"/>
          </p:cNvSpPr>
          <p:nvPr>
            <p:ph type="sldNum" sz="quarter" idx="12"/>
          </p:nvPr>
        </p:nvSpPr>
        <p:spPr/>
        <p:txBody>
          <a:bodyPr/>
          <a:lstStyle/>
          <a:p>
            <a:fld id="{66B7A6BE-7A3D-1C4F-BEDA-C5431FB9FC0F}" type="slidenum">
              <a:rPr lang="en-US" smtClean="0"/>
              <a:pPr/>
              <a:t>55</a:t>
            </a:fld>
            <a:endParaRPr lang="en-US" dirty="0"/>
          </a:p>
        </p:txBody>
      </p:sp>
    </p:spTree>
    <p:extLst>
      <p:ext uri="{BB962C8B-B14F-4D97-AF65-F5344CB8AC3E}">
        <p14:creationId xmlns:p14="http://schemas.microsoft.com/office/powerpoint/2010/main" val="3495564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FF84A4-0618-4A9B-80DD-A105E4B9F346}"/>
              </a:ext>
            </a:extLst>
          </p:cNvPr>
          <p:cNvSpPr>
            <a:spLocks noGrp="1"/>
          </p:cNvSpPr>
          <p:nvPr>
            <p:ph idx="1"/>
          </p:nvPr>
        </p:nvSpPr>
        <p:spPr/>
        <p:txBody>
          <a:bodyPr/>
          <a:lstStyle/>
          <a:p>
            <a:pPr>
              <a:lnSpc>
                <a:spcPct val="100000"/>
              </a:lnSpc>
            </a:pPr>
            <a:r>
              <a:rPr lang="en-AU" b="1" dirty="0"/>
              <a:t>Average Case: </a:t>
            </a:r>
            <a:r>
              <a:rPr lang="pt-BR" dirty="0"/>
              <a:t>O(n+m) = O(n).</a:t>
            </a:r>
          </a:p>
          <a:p>
            <a:pPr>
              <a:lnSpc>
                <a:spcPct val="100000"/>
              </a:lnSpc>
            </a:pPr>
            <a:r>
              <a:rPr lang="pt-BR" b="1" dirty="0"/>
              <a:t>Best Case:</a:t>
            </a:r>
            <a:r>
              <a:rPr lang="pt-BR" dirty="0"/>
              <a:t> O(m) (if m is found in first place–m comparisons are needed), or O(n) (if m is not found–check n times)</a:t>
            </a:r>
            <a:endParaRPr lang="en-AU" dirty="0"/>
          </a:p>
          <a:p>
            <a:pPr>
              <a:lnSpc>
                <a:spcPct val="100000"/>
              </a:lnSpc>
            </a:pPr>
            <a:r>
              <a:rPr lang="en-AU" dirty="0"/>
              <a:t>For example:</a:t>
            </a:r>
          </a:p>
          <a:p>
            <a:pPr lvl="1">
              <a:lnSpc>
                <a:spcPct val="100000"/>
              </a:lnSpc>
            </a:pPr>
            <a:r>
              <a:rPr lang="en-AU" sz="2400" dirty="0"/>
              <a:t>Text = AAA…AAAAH</a:t>
            </a:r>
          </a:p>
          <a:p>
            <a:pPr lvl="1">
              <a:lnSpc>
                <a:spcPct val="100000"/>
              </a:lnSpc>
            </a:pPr>
            <a:r>
              <a:rPr lang="en-AU" sz="2400" dirty="0"/>
              <a:t>Pattern = AAA or BBB</a:t>
            </a:r>
          </a:p>
        </p:txBody>
      </p:sp>
      <p:sp>
        <p:nvSpPr>
          <p:cNvPr id="3" name="Title 2">
            <a:extLst>
              <a:ext uri="{FF2B5EF4-FFF2-40B4-BE49-F238E27FC236}">
                <a16:creationId xmlns:a16="http://schemas.microsoft.com/office/drawing/2014/main" id="{0622A96E-643F-4924-9F34-32E7FE30D329}"/>
              </a:ext>
            </a:extLst>
          </p:cNvPr>
          <p:cNvSpPr>
            <a:spLocks noGrp="1"/>
          </p:cNvSpPr>
          <p:nvPr>
            <p:ph type="title"/>
          </p:nvPr>
        </p:nvSpPr>
        <p:spPr/>
        <p:txBody>
          <a:bodyPr/>
          <a:lstStyle/>
          <a:p>
            <a:r>
              <a:rPr lang="en-AU" dirty="0"/>
              <a:t>String Matching – Analysis</a:t>
            </a:r>
          </a:p>
        </p:txBody>
      </p:sp>
      <p:sp>
        <p:nvSpPr>
          <p:cNvPr id="4" name="Slide Number Placeholder 3">
            <a:extLst>
              <a:ext uri="{FF2B5EF4-FFF2-40B4-BE49-F238E27FC236}">
                <a16:creationId xmlns:a16="http://schemas.microsoft.com/office/drawing/2014/main" id="{E39D1CA6-F714-4474-83E1-5BAD89C32F93}"/>
              </a:ext>
            </a:extLst>
          </p:cNvPr>
          <p:cNvSpPr>
            <a:spLocks noGrp="1"/>
          </p:cNvSpPr>
          <p:nvPr>
            <p:ph type="sldNum" sz="quarter" idx="12"/>
          </p:nvPr>
        </p:nvSpPr>
        <p:spPr/>
        <p:txBody>
          <a:bodyPr/>
          <a:lstStyle/>
          <a:p>
            <a:fld id="{66B7A6BE-7A3D-1C4F-BEDA-C5431FB9FC0F}" type="slidenum">
              <a:rPr lang="en-US" smtClean="0"/>
              <a:pPr/>
              <a:t>56</a:t>
            </a:fld>
            <a:endParaRPr lang="en-US" dirty="0"/>
          </a:p>
        </p:txBody>
      </p:sp>
    </p:spTree>
    <p:extLst>
      <p:ext uri="{BB962C8B-B14F-4D97-AF65-F5344CB8AC3E}">
        <p14:creationId xmlns:p14="http://schemas.microsoft.com/office/powerpoint/2010/main" val="3518920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5C2B5-C2ED-9346-8BCD-8BC2F55F7A6F}"/>
              </a:ext>
            </a:extLst>
          </p:cNvPr>
          <p:cNvSpPr>
            <a:spLocks noGrp="1"/>
          </p:cNvSpPr>
          <p:nvPr>
            <p:ph type="sldNum" idx="10"/>
          </p:nvPr>
        </p:nvSpPr>
        <p:spPr/>
        <p:txBody>
          <a:bodyPr/>
          <a:lstStyle/>
          <a:p>
            <a:fld id="{00000000-1234-1234-1234-123412341234}" type="slidenum">
              <a:rPr lang="en-US" smtClean="0"/>
              <a:pPr/>
              <a:t>57</a:t>
            </a:fld>
            <a:endParaRPr lang="en-US" dirty="0"/>
          </a:p>
        </p:txBody>
      </p:sp>
      <p:sp>
        <p:nvSpPr>
          <p:cNvPr id="5" name="Title 4">
            <a:extLst>
              <a:ext uri="{FF2B5EF4-FFF2-40B4-BE49-F238E27FC236}">
                <a16:creationId xmlns:a16="http://schemas.microsoft.com/office/drawing/2014/main" id="{6896A4CF-573D-834E-9A05-145BC5CBC487}"/>
              </a:ext>
            </a:extLst>
          </p:cNvPr>
          <p:cNvSpPr>
            <a:spLocks noGrp="1"/>
          </p:cNvSpPr>
          <p:nvPr>
            <p:ph type="title"/>
          </p:nvPr>
        </p:nvSpPr>
        <p:spPr/>
        <p:txBody>
          <a:bodyPr/>
          <a:lstStyle/>
          <a:p>
            <a:r>
              <a:rPr lang="en-GB" dirty="0"/>
              <a:t>Stock Buy Sell to Maximize Profit</a:t>
            </a:r>
          </a:p>
        </p:txBody>
      </p:sp>
      <p:sp>
        <p:nvSpPr>
          <p:cNvPr id="4" name="Rectangle 3">
            <a:extLst>
              <a:ext uri="{FF2B5EF4-FFF2-40B4-BE49-F238E27FC236}">
                <a16:creationId xmlns:a16="http://schemas.microsoft.com/office/drawing/2014/main" id="{4941E88D-BD26-2C4B-9619-62439BF64AAE}"/>
              </a:ext>
            </a:extLst>
          </p:cNvPr>
          <p:cNvSpPr/>
          <p:nvPr/>
        </p:nvSpPr>
        <p:spPr>
          <a:xfrm>
            <a:off x="614000" y="1118485"/>
            <a:ext cx="8072800" cy="2031325"/>
          </a:xfrm>
          <a:prstGeom prst="rect">
            <a:avLst/>
          </a:prstGeom>
        </p:spPr>
        <p:txBody>
          <a:bodyPr wrap="square">
            <a:spAutoFit/>
          </a:bodyPr>
          <a:lstStyle/>
          <a:p>
            <a:r>
              <a:rPr lang="en-US" dirty="0">
                <a:latin typeface="Roboto"/>
              </a:rPr>
              <a:t>The cost of a stock on each day is given in an array, find the max profit that you can make by buying and selling in those days. For example, if the given array is {100, 180, 260, 310, 40, 535, 695}, the maximum profit can earned by buying on day 0, selling on day 3. Again buy on day 4 and sell on day 6. If the given array of prices is sorted in decreasing order, then profit cannot be earned at all.</a:t>
            </a:r>
          </a:p>
          <a:p>
            <a:endParaRPr lang="en-GB" dirty="0"/>
          </a:p>
        </p:txBody>
      </p:sp>
      <p:sp>
        <p:nvSpPr>
          <p:cNvPr id="3" name="Rectangle 2">
            <a:extLst>
              <a:ext uri="{FF2B5EF4-FFF2-40B4-BE49-F238E27FC236}">
                <a16:creationId xmlns:a16="http://schemas.microsoft.com/office/drawing/2014/main" id="{1DEA475A-D00B-C448-8C5B-A21D1A31B73F}"/>
              </a:ext>
            </a:extLst>
          </p:cNvPr>
          <p:cNvSpPr/>
          <p:nvPr/>
        </p:nvSpPr>
        <p:spPr>
          <a:xfrm>
            <a:off x="457200" y="2993400"/>
            <a:ext cx="7748338" cy="1477328"/>
          </a:xfrm>
          <a:prstGeom prst="rect">
            <a:avLst/>
          </a:prstGeom>
        </p:spPr>
        <p:txBody>
          <a:bodyPr wrap="square">
            <a:spAutoFit/>
          </a:bodyPr>
          <a:lstStyle/>
          <a:p>
            <a:pPr marL="342900" indent="-342900" fontAlgn="base">
              <a:buFont typeface="+mj-lt"/>
              <a:buAutoNum type="arabicPeriod"/>
            </a:pPr>
            <a:r>
              <a:rPr lang="en-US" dirty="0">
                <a:solidFill>
                  <a:srgbClr val="0070C0"/>
                </a:solidFill>
                <a:latin typeface="Roboto"/>
              </a:rPr>
              <a:t>Find the local minima and store it as starting index. If not exists, return.</a:t>
            </a:r>
          </a:p>
          <a:p>
            <a:pPr marL="342900" indent="-342900" fontAlgn="base">
              <a:buFont typeface="+mj-lt"/>
              <a:buAutoNum type="arabicPeriod"/>
            </a:pPr>
            <a:r>
              <a:rPr lang="en-US" dirty="0">
                <a:solidFill>
                  <a:srgbClr val="0070C0"/>
                </a:solidFill>
                <a:latin typeface="Roboto"/>
              </a:rPr>
              <a:t>Find the local maxima. and store it as ending index. If we reach the end, set the end as ending index.</a:t>
            </a:r>
          </a:p>
          <a:p>
            <a:pPr marL="342900" indent="-342900" fontAlgn="base">
              <a:buFont typeface="+mj-lt"/>
              <a:buAutoNum type="arabicPeriod"/>
            </a:pPr>
            <a:r>
              <a:rPr lang="en-US" dirty="0">
                <a:solidFill>
                  <a:srgbClr val="0070C0"/>
                </a:solidFill>
                <a:latin typeface="Roboto"/>
              </a:rPr>
              <a:t>Update the solution (Increment count of buy sell pairs)</a:t>
            </a:r>
          </a:p>
          <a:p>
            <a:pPr marL="342900" indent="-342900" fontAlgn="base">
              <a:buFont typeface="+mj-lt"/>
              <a:buAutoNum type="arabicPeriod"/>
            </a:pPr>
            <a:r>
              <a:rPr lang="en-US" dirty="0">
                <a:solidFill>
                  <a:srgbClr val="0070C0"/>
                </a:solidFill>
                <a:latin typeface="Roboto"/>
              </a:rPr>
              <a:t>Repeat the above steps if end is not reached.</a:t>
            </a:r>
            <a:endParaRPr lang="en-US" b="0" i="0" dirty="0">
              <a:solidFill>
                <a:srgbClr val="0070C0"/>
              </a:solidFill>
              <a:effectLst/>
              <a:latin typeface="Roboto"/>
            </a:endParaRPr>
          </a:p>
        </p:txBody>
      </p:sp>
    </p:spTree>
    <p:extLst>
      <p:ext uri="{BB962C8B-B14F-4D97-AF65-F5344CB8AC3E}">
        <p14:creationId xmlns:p14="http://schemas.microsoft.com/office/powerpoint/2010/main" val="79634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0F2C4-63B1-8541-BD50-376ECDBA8E31}"/>
              </a:ext>
            </a:extLst>
          </p:cNvPr>
          <p:cNvSpPr>
            <a:spLocks noGrp="1"/>
          </p:cNvSpPr>
          <p:nvPr>
            <p:ph type="sldNum" idx="10"/>
          </p:nvPr>
        </p:nvSpPr>
        <p:spPr/>
        <p:txBody>
          <a:bodyPr/>
          <a:lstStyle/>
          <a:p>
            <a:fld id="{00000000-1234-1234-1234-123412341234}" type="slidenum">
              <a:rPr lang="en-US" smtClean="0"/>
              <a:pPr/>
              <a:t>58</a:t>
            </a:fld>
            <a:endParaRPr lang="en-US" dirty="0"/>
          </a:p>
        </p:txBody>
      </p:sp>
      <p:sp>
        <p:nvSpPr>
          <p:cNvPr id="3" name="Title 2">
            <a:extLst>
              <a:ext uri="{FF2B5EF4-FFF2-40B4-BE49-F238E27FC236}">
                <a16:creationId xmlns:a16="http://schemas.microsoft.com/office/drawing/2014/main" id="{3066AC38-B4C7-D343-B200-C72C02BC89AE}"/>
              </a:ext>
            </a:extLst>
          </p:cNvPr>
          <p:cNvSpPr>
            <a:spLocks noGrp="1"/>
          </p:cNvSpPr>
          <p:nvPr>
            <p:ph type="title"/>
          </p:nvPr>
        </p:nvSpPr>
        <p:spPr/>
        <p:txBody>
          <a:bodyPr>
            <a:normAutofit/>
          </a:bodyPr>
          <a:lstStyle/>
          <a:p>
            <a:r>
              <a:rPr lang="en-GB" dirty="0"/>
              <a:t>Buy 1 Sell 1 to Maximize Profit</a:t>
            </a:r>
          </a:p>
        </p:txBody>
      </p:sp>
      <p:sp>
        <p:nvSpPr>
          <p:cNvPr id="4" name="Rectangle 3">
            <a:extLst>
              <a:ext uri="{FF2B5EF4-FFF2-40B4-BE49-F238E27FC236}">
                <a16:creationId xmlns:a16="http://schemas.microsoft.com/office/drawing/2014/main" id="{90A133EE-D873-3547-88F3-DAEA347A77FC}"/>
              </a:ext>
            </a:extLst>
          </p:cNvPr>
          <p:cNvSpPr/>
          <p:nvPr/>
        </p:nvSpPr>
        <p:spPr>
          <a:xfrm>
            <a:off x="1367590" y="1826418"/>
            <a:ext cx="5305926" cy="3385542"/>
          </a:xfrm>
          <a:prstGeom prst="rect">
            <a:avLst/>
          </a:prstGeom>
        </p:spPr>
        <p:txBody>
          <a:bodyPr wrap="square">
            <a:spAutoFit/>
          </a:bodyPr>
          <a:lstStyle/>
          <a:p>
            <a:pPr fontAlgn="base"/>
            <a:r>
              <a:rPr lang="en-US" sz="1600" dirty="0">
                <a:latin typeface="Consolas" panose="020B0609020204030204" pitchFamily="49" charset="0"/>
              </a:rPr>
              <a:t>int </a:t>
            </a:r>
            <a:r>
              <a:rPr lang="en-US" sz="1600" dirty="0" err="1">
                <a:latin typeface="Consolas" panose="020B0609020204030204" pitchFamily="49" charset="0"/>
              </a:rPr>
              <a:t>maxDiff</a:t>
            </a:r>
            <a:r>
              <a:rPr lang="en-US" sz="1600" dirty="0">
                <a:latin typeface="Consolas" panose="020B0609020204030204" pitchFamily="49" charset="0"/>
              </a:rPr>
              <a:t>(int </a:t>
            </a:r>
            <a:r>
              <a:rPr lang="en-US" sz="1600" dirty="0" err="1">
                <a:latin typeface="Consolas" panose="020B0609020204030204" pitchFamily="49" charset="0"/>
              </a:rPr>
              <a:t>arr</a:t>
            </a:r>
            <a:r>
              <a:rPr lang="en-US" sz="1600" dirty="0">
                <a:latin typeface="Consolas" panose="020B0609020204030204" pitchFamily="49" charset="0"/>
              </a:rPr>
              <a:t>[], int </a:t>
            </a:r>
            <a:r>
              <a:rPr lang="en-US" sz="1600" dirty="0" err="1">
                <a:latin typeface="Consolas" panose="020B0609020204030204" pitchFamily="49" charset="0"/>
              </a:rPr>
              <a:t>arr_size</a:t>
            </a:r>
            <a:r>
              <a:rPr lang="en-US" sz="1600" dirty="0">
                <a:latin typeface="Consolas" panose="020B0609020204030204" pitchFamily="49" charset="0"/>
              </a:rPr>
              <a:t>) </a:t>
            </a:r>
          </a:p>
          <a:p>
            <a:pPr fontAlgn="base"/>
            <a:r>
              <a:rPr lang="en-US" sz="1600" dirty="0">
                <a:latin typeface="Consolas" panose="020B0609020204030204" pitchFamily="49" charset="0"/>
              </a:rPr>
              <a:t>{      </a:t>
            </a:r>
          </a:p>
          <a:p>
            <a:pPr fontAlgn="base"/>
            <a:r>
              <a:rPr lang="en-US" sz="1600" dirty="0">
                <a:latin typeface="Consolas" panose="020B0609020204030204" pitchFamily="49" charset="0"/>
              </a:rPr>
              <a:t>  int </a:t>
            </a:r>
            <a:r>
              <a:rPr lang="en-US" sz="1600" dirty="0" err="1">
                <a:latin typeface="Consolas" panose="020B0609020204030204" pitchFamily="49" charset="0"/>
              </a:rPr>
              <a:t>max_diff</a:t>
            </a:r>
            <a:r>
              <a:rPr lang="en-US" sz="1600" dirty="0">
                <a:latin typeface="Consolas" panose="020B0609020204030204" pitchFamily="49" charset="0"/>
              </a:rPr>
              <a:t> = </a:t>
            </a:r>
            <a:r>
              <a:rPr lang="en-US" sz="1600" dirty="0" err="1">
                <a:latin typeface="Consolas" panose="020B0609020204030204" pitchFamily="49" charset="0"/>
              </a:rPr>
              <a:t>arr</a:t>
            </a:r>
            <a:r>
              <a:rPr lang="en-US" sz="1600" dirty="0">
                <a:latin typeface="Consolas" panose="020B0609020204030204" pitchFamily="49" charset="0"/>
              </a:rPr>
              <a:t>[1] - </a:t>
            </a:r>
            <a:r>
              <a:rPr lang="en-US" sz="1600" dirty="0" err="1">
                <a:latin typeface="Consolas" panose="020B0609020204030204" pitchFamily="49" charset="0"/>
              </a:rPr>
              <a:t>arr</a:t>
            </a:r>
            <a:r>
              <a:rPr lang="en-US" sz="1600" dirty="0">
                <a:latin typeface="Consolas" panose="020B0609020204030204" pitchFamily="49" charset="0"/>
              </a:rPr>
              <a:t>[0]; </a:t>
            </a:r>
          </a:p>
          <a:p>
            <a:pPr fontAlgn="base"/>
            <a:r>
              <a:rPr lang="en-US" sz="1600" dirty="0">
                <a:latin typeface="Consolas" panose="020B0609020204030204" pitchFamily="49" charset="0"/>
              </a:rPr>
              <a:t>  for (int </a:t>
            </a:r>
            <a:r>
              <a:rPr lang="en-US" sz="1600" dirty="0" err="1">
                <a:latin typeface="Consolas" panose="020B0609020204030204" pitchFamily="49" charset="0"/>
              </a:rPr>
              <a:t>i</a:t>
            </a:r>
            <a:r>
              <a:rPr lang="en-US" sz="1600" dirty="0">
                <a:latin typeface="Consolas" panose="020B0609020204030204" pitchFamily="49" charset="0"/>
              </a:rPr>
              <a:t> = 0; </a:t>
            </a:r>
            <a:r>
              <a:rPr lang="en-US" sz="1600" dirty="0" err="1">
                <a:latin typeface="Consolas" panose="020B0609020204030204" pitchFamily="49" charset="0"/>
              </a:rPr>
              <a:t>i</a:t>
            </a:r>
            <a:r>
              <a:rPr lang="en-US" sz="1600" dirty="0">
                <a:latin typeface="Consolas" panose="020B0609020204030204" pitchFamily="49" charset="0"/>
              </a:rPr>
              <a:t> &lt; </a:t>
            </a:r>
            <a:r>
              <a:rPr lang="en-US" sz="1600" dirty="0" err="1">
                <a:latin typeface="Consolas" panose="020B0609020204030204" pitchFamily="49" charset="0"/>
              </a:rPr>
              <a:t>arr_size</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a:t>
            </a:r>
          </a:p>
          <a:p>
            <a:pPr fontAlgn="base"/>
            <a:r>
              <a:rPr lang="en-US" sz="1600" dirty="0">
                <a:latin typeface="Consolas" panose="020B0609020204030204" pitchFamily="49" charset="0"/>
              </a:rPr>
              <a:t>  { </a:t>
            </a:r>
          </a:p>
          <a:p>
            <a:pPr fontAlgn="base"/>
            <a:r>
              <a:rPr lang="en-US" sz="1600" dirty="0">
                <a:latin typeface="Consolas" panose="020B0609020204030204" pitchFamily="49" charset="0"/>
              </a:rPr>
              <a:t>    for (int j = i+1; j &lt; </a:t>
            </a:r>
            <a:r>
              <a:rPr lang="en-US" sz="1600" dirty="0" err="1">
                <a:latin typeface="Consolas" panose="020B0609020204030204" pitchFamily="49" charset="0"/>
              </a:rPr>
              <a:t>arr_size</a:t>
            </a:r>
            <a:r>
              <a:rPr lang="en-US" sz="1600" dirty="0">
                <a:latin typeface="Consolas" panose="020B0609020204030204" pitchFamily="49" charset="0"/>
              </a:rPr>
              <a:t>; </a:t>
            </a:r>
            <a:r>
              <a:rPr lang="en-US" sz="1600" dirty="0" err="1">
                <a:latin typeface="Consolas" panose="020B0609020204030204" pitchFamily="49" charset="0"/>
              </a:rPr>
              <a:t>j++</a:t>
            </a:r>
            <a:r>
              <a:rPr lang="en-US" sz="1600" dirty="0">
                <a:latin typeface="Consolas" panose="020B0609020204030204" pitchFamily="49" charset="0"/>
              </a:rPr>
              <a:t>) </a:t>
            </a:r>
          </a:p>
          <a:p>
            <a:pPr fontAlgn="base"/>
            <a:r>
              <a:rPr lang="en-US" sz="1600" dirty="0">
                <a:latin typeface="Consolas" panose="020B0609020204030204" pitchFamily="49" charset="0"/>
              </a:rPr>
              <a:t>    {      </a:t>
            </a:r>
          </a:p>
          <a:p>
            <a:pPr fontAlgn="base"/>
            <a:r>
              <a:rPr lang="en-US" sz="1600" dirty="0">
                <a:latin typeface="Consolas" panose="020B0609020204030204" pitchFamily="49" charset="0"/>
              </a:rPr>
              <a:t>      if (</a:t>
            </a:r>
            <a:r>
              <a:rPr lang="en-US" sz="1600" dirty="0" err="1">
                <a:latin typeface="Consolas" panose="020B0609020204030204" pitchFamily="49" charset="0"/>
              </a:rPr>
              <a:t>arr</a:t>
            </a:r>
            <a:r>
              <a:rPr lang="en-US" sz="1600" dirty="0">
                <a:latin typeface="Consolas" panose="020B0609020204030204" pitchFamily="49" charset="0"/>
              </a:rPr>
              <a:t>[j] - </a:t>
            </a:r>
            <a:r>
              <a:rPr lang="en-US" sz="1600" dirty="0" err="1">
                <a:latin typeface="Consolas" panose="020B0609020204030204" pitchFamily="49" charset="0"/>
              </a:rPr>
              <a:t>arr</a:t>
            </a:r>
            <a:r>
              <a:rPr lang="en-US" sz="1600" dirty="0">
                <a:latin typeface="Consolas" panose="020B0609020204030204" pitchFamily="49" charset="0"/>
              </a:rPr>
              <a:t>[</a:t>
            </a:r>
            <a:r>
              <a:rPr lang="en-US" sz="1600" dirty="0" err="1">
                <a:latin typeface="Consolas" panose="020B0609020204030204" pitchFamily="49" charset="0"/>
              </a:rPr>
              <a:t>i</a:t>
            </a:r>
            <a:r>
              <a:rPr lang="en-US" sz="1600" dirty="0">
                <a:latin typeface="Consolas" panose="020B0609020204030204" pitchFamily="49" charset="0"/>
              </a:rPr>
              <a:t>] &gt; </a:t>
            </a:r>
            <a:r>
              <a:rPr lang="en-US" sz="1600" dirty="0" err="1">
                <a:latin typeface="Consolas" panose="020B0609020204030204" pitchFamily="49" charset="0"/>
              </a:rPr>
              <a:t>max_diff</a:t>
            </a:r>
            <a:r>
              <a:rPr lang="en-US" sz="1600" dirty="0">
                <a:latin typeface="Consolas" panose="020B0609020204030204" pitchFamily="49" charset="0"/>
              </a:rPr>
              <a:t>)  </a:t>
            </a:r>
          </a:p>
          <a:p>
            <a:pPr fontAlgn="base"/>
            <a:r>
              <a:rPr lang="en-US" sz="1600" dirty="0">
                <a:latin typeface="Consolas" panose="020B0609020204030204" pitchFamily="49" charset="0"/>
              </a:rPr>
              <a:t>        </a:t>
            </a:r>
            <a:r>
              <a:rPr lang="en-US" sz="1600" dirty="0" err="1">
                <a:latin typeface="Consolas" panose="020B0609020204030204" pitchFamily="49" charset="0"/>
              </a:rPr>
              <a:t>max_diff</a:t>
            </a:r>
            <a:r>
              <a:rPr lang="en-US" sz="1600" dirty="0">
                <a:latin typeface="Consolas" panose="020B0609020204030204" pitchFamily="49" charset="0"/>
              </a:rPr>
              <a:t> = </a:t>
            </a:r>
            <a:r>
              <a:rPr lang="en-US" sz="1600" dirty="0" err="1">
                <a:latin typeface="Consolas" panose="020B0609020204030204" pitchFamily="49" charset="0"/>
              </a:rPr>
              <a:t>arr</a:t>
            </a:r>
            <a:r>
              <a:rPr lang="en-US" sz="1600" dirty="0">
                <a:latin typeface="Consolas" panose="020B0609020204030204" pitchFamily="49" charset="0"/>
              </a:rPr>
              <a:t>[j] - </a:t>
            </a:r>
            <a:r>
              <a:rPr lang="en-US" sz="1600" dirty="0" err="1">
                <a:latin typeface="Consolas" panose="020B0609020204030204" pitchFamily="49" charset="0"/>
              </a:rPr>
              <a:t>arr</a:t>
            </a:r>
            <a:r>
              <a:rPr lang="en-US" sz="1600" dirty="0">
                <a:latin typeface="Consolas" panose="020B0609020204030204" pitchFamily="49" charset="0"/>
              </a:rPr>
              <a:t>[</a:t>
            </a:r>
            <a:r>
              <a:rPr lang="en-US" sz="1600" dirty="0" err="1">
                <a:latin typeface="Consolas" panose="020B0609020204030204" pitchFamily="49" charset="0"/>
              </a:rPr>
              <a:t>i</a:t>
            </a:r>
            <a:r>
              <a:rPr lang="en-US" sz="1600" dirty="0">
                <a:latin typeface="Consolas" panose="020B0609020204030204" pitchFamily="49" charset="0"/>
              </a:rPr>
              <a:t>]; </a:t>
            </a:r>
          </a:p>
          <a:p>
            <a:pPr fontAlgn="base"/>
            <a:r>
              <a:rPr lang="en-US" sz="1600" dirty="0">
                <a:latin typeface="Consolas" panose="020B0609020204030204" pitchFamily="49" charset="0"/>
              </a:rPr>
              <a:t>    }  </a:t>
            </a:r>
          </a:p>
          <a:p>
            <a:pPr fontAlgn="base"/>
            <a:r>
              <a:rPr lang="en-US" sz="1600" dirty="0">
                <a:latin typeface="Consolas" panose="020B0609020204030204" pitchFamily="49" charset="0"/>
              </a:rPr>
              <a:t>  }          </a:t>
            </a:r>
          </a:p>
          <a:p>
            <a:pPr fontAlgn="base"/>
            <a:r>
              <a:rPr lang="en-US" sz="1600" dirty="0">
                <a:latin typeface="Consolas" panose="020B0609020204030204" pitchFamily="49" charset="0"/>
              </a:rPr>
              <a:t>  return </a:t>
            </a:r>
            <a:r>
              <a:rPr lang="en-US" sz="1600" dirty="0" err="1">
                <a:latin typeface="Consolas" panose="020B0609020204030204" pitchFamily="49" charset="0"/>
              </a:rPr>
              <a:t>max_diff</a:t>
            </a:r>
            <a:r>
              <a:rPr lang="en-US" sz="1600" dirty="0">
                <a:latin typeface="Consolas" panose="020B0609020204030204" pitchFamily="49" charset="0"/>
              </a:rPr>
              <a:t>; </a:t>
            </a:r>
          </a:p>
          <a:p>
            <a:pPr fontAlgn="base"/>
            <a:r>
              <a:rPr lang="en-US" sz="1600" dirty="0">
                <a:latin typeface="Consolas" panose="020B0609020204030204" pitchFamily="49" charset="0"/>
              </a:rPr>
              <a:t>}  </a:t>
            </a:r>
            <a:endParaRPr lang="en-US" sz="1600" b="0" i="0" dirty="0">
              <a:effectLst/>
              <a:latin typeface="Consolas" panose="020B0609020204030204" pitchFamily="49" charset="0"/>
            </a:endParaRPr>
          </a:p>
        </p:txBody>
      </p:sp>
      <p:sp>
        <p:nvSpPr>
          <p:cNvPr id="5" name="Rectangle 4">
            <a:extLst>
              <a:ext uri="{FF2B5EF4-FFF2-40B4-BE49-F238E27FC236}">
                <a16:creationId xmlns:a16="http://schemas.microsoft.com/office/drawing/2014/main" id="{D05EB5F1-8803-1046-82AD-C04AE9027CFF}"/>
              </a:ext>
            </a:extLst>
          </p:cNvPr>
          <p:cNvSpPr/>
          <p:nvPr/>
        </p:nvSpPr>
        <p:spPr>
          <a:xfrm>
            <a:off x="483268" y="1010528"/>
            <a:ext cx="7866648" cy="707886"/>
          </a:xfrm>
          <a:prstGeom prst="rect">
            <a:avLst/>
          </a:prstGeom>
        </p:spPr>
        <p:txBody>
          <a:bodyPr wrap="square">
            <a:spAutoFit/>
          </a:bodyPr>
          <a:lstStyle/>
          <a:p>
            <a:r>
              <a:rPr lang="en-US" sz="2000" dirty="0">
                <a:solidFill>
                  <a:srgbClr val="0070C0"/>
                </a:solidFill>
                <a:latin typeface="Roboto"/>
              </a:rPr>
              <a:t>Find maximum difference between two items in an array where the Two loop solution -  ((n**2)</a:t>
            </a:r>
          </a:p>
        </p:txBody>
      </p:sp>
    </p:spTree>
    <p:extLst>
      <p:ext uri="{BB962C8B-B14F-4D97-AF65-F5344CB8AC3E}">
        <p14:creationId xmlns:p14="http://schemas.microsoft.com/office/powerpoint/2010/main" val="358385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5AD34-5DD1-7A42-B084-51DC246C723D}"/>
              </a:ext>
            </a:extLst>
          </p:cNvPr>
          <p:cNvSpPr>
            <a:spLocks noGrp="1"/>
          </p:cNvSpPr>
          <p:nvPr>
            <p:ph type="sldNum" idx="10"/>
          </p:nvPr>
        </p:nvSpPr>
        <p:spPr/>
        <p:txBody>
          <a:bodyPr/>
          <a:lstStyle/>
          <a:p>
            <a:fld id="{66B7A6BE-7A3D-1C4F-BEDA-C5431FB9FC0F}" type="slidenum">
              <a:rPr lang="en-US" smtClean="0"/>
              <a:pPr/>
              <a:t>59</a:t>
            </a:fld>
            <a:endParaRPr lang="en-US" dirty="0"/>
          </a:p>
        </p:txBody>
      </p:sp>
      <p:sp>
        <p:nvSpPr>
          <p:cNvPr id="5" name="Title 4">
            <a:extLst>
              <a:ext uri="{FF2B5EF4-FFF2-40B4-BE49-F238E27FC236}">
                <a16:creationId xmlns:a16="http://schemas.microsoft.com/office/drawing/2014/main" id="{0941DAD3-0B31-674F-8F02-595EC20189BC}"/>
              </a:ext>
            </a:extLst>
          </p:cNvPr>
          <p:cNvSpPr>
            <a:spLocks noGrp="1"/>
          </p:cNvSpPr>
          <p:nvPr>
            <p:ph type="title"/>
          </p:nvPr>
        </p:nvSpPr>
        <p:spPr/>
        <p:txBody>
          <a:bodyPr>
            <a:normAutofit/>
          </a:bodyPr>
          <a:lstStyle/>
          <a:p>
            <a:r>
              <a:rPr lang="en-GB" dirty="0"/>
              <a:t>Buy 1 Sell 1 to Maximize Profit</a:t>
            </a:r>
          </a:p>
        </p:txBody>
      </p:sp>
      <p:sp>
        <p:nvSpPr>
          <p:cNvPr id="6" name="Rectangle 5">
            <a:extLst>
              <a:ext uri="{FF2B5EF4-FFF2-40B4-BE49-F238E27FC236}">
                <a16:creationId xmlns:a16="http://schemas.microsoft.com/office/drawing/2014/main" id="{333AB8A6-EF59-664B-9249-352DC232AF3F}"/>
              </a:ext>
            </a:extLst>
          </p:cNvPr>
          <p:cNvSpPr/>
          <p:nvPr/>
        </p:nvSpPr>
        <p:spPr>
          <a:xfrm>
            <a:off x="4129645" y="1120178"/>
            <a:ext cx="4487779" cy="3754874"/>
          </a:xfrm>
          <a:prstGeom prst="rect">
            <a:avLst/>
          </a:prstGeom>
        </p:spPr>
        <p:txBody>
          <a:bodyPr wrap="square">
            <a:spAutoFit/>
          </a:bodyPr>
          <a:lstStyle/>
          <a:p>
            <a:pPr fontAlgn="base"/>
            <a:r>
              <a:rPr lang="en-US" sz="1400" dirty="0">
                <a:latin typeface="Consolas" panose="020B0609020204030204" pitchFamily="49" charset="0"/>
              </a:rPr>
              <a:t>int </a:t>
            </a:r>
            <a:r>
              <a:rPr lang="en-US" sz="1400" dirty="0" err="1">
                <a:latin typeface="Consolas" panose="020B0609020204030204" pitchFamily="49" charset="0"/>
              </a:rPr>
              <a:t>maxDiff</a:t>
            </a:r>
            <a:r>
              <a:rPr lang="en-US" sz="1400" dirty="0">
                <a:latin typeface="Consolas" panose="020B0609020204030204" pitchFamily="49" charset="0"/>
              </a:rPr>
              <a:t>(int </a:t>
            </a:r>
            <a:r>
              <a:rPr lang="en-US" sz="1400" dirty="0" err="1">
                <a:latin typeface="Consolas" panose="020B0609020204030204" pitchFamily="49" charset="0"/>
              </a:rPr>
              <a:t>arr</a:t>
            </a:r>
            <a:r>
              <a:rPr lang="en-US" sz="1400" dirty="0">
                <a:latin typeface="Consolas" panose="020B0609020204030204" pitchFamily="49" charset="0"/>
              </a:rPr>
              <a:t>[], int </a:t>
            </a:r>
            <a:r>
              <a:rPr lang="en-US" sz="1400" dirty="0" err="1">
                <a:latin typeface="Consolas" panose="020B0609020204030204" pitchFamily="49" charset="0"/>
              </a:rPr>
              <a:t>arr_size</a:t>
            </a:r>
            <a:r>
              <a:rPr lang="en-US" sz="1400" dirty="0">
                <a:latin typeface="Consolas" panose="020B0609020204030204" pitchFamily="49" charset="0"/>
              </a:rPr>
              <a:t>) </a:t>
            </a:r>
          </a:p>
          <a:p>
            <a:pPr fontAlgn="base"/>
            <a:r>
              <a:rPr lang="en-US" sz="1400" dirty="0">
                <a:latin typeface="Consolas" panose="020B0609020204030204" pitchFamily="49" charset="0"/>
              </a:rPr>
              <a:t>{ </a:t>
            </a:r>
          </a:p>
          <a:p>
            <a:pPr fontAlgn="base"/>
            <a:r>
              <a:rPr lang="en-US" sz="1400" dirty="0">
                <a:latin typeface="Consolas" panose="020B0609020204030204" pitchFamily="49" charset="0"/>
              </a:rPr>
              <a:t>     // Maximum difference found so far </a:t>
            </a:r>
          </a:p>
          <a:p>
            <a:pPr fontAlgn="base"/>
            <a:r>
              <a:rPr lang="en-US" sz="1400" dirty="0">
                <a:latin typeface="Consolas" panose="020B0609020204030204" pitchFamily="49" charset="0"/>
              </a:rPr>
              <a:t>     int </a:t>
            </a:r>
            <a:r>
              <a:rPr lang="en-US" sz="1400" dirty="0" err="1">
                <a:latin typeface="Consolas" panose="020B0609020204030204" pitchFamily="49" charset="0"/>
              </a:rPr>
              <a:t>max_diff</a:t>
            </a:r>
            <a:r>
              <a:rPr lang="en-US" sz="1400" dirty="0">
                <a:latin typeface="Consolas" panose="020B0609020204030204" pitchFamily="49" charset="0"/>
              </a:rPr>
              <a:t> = </a:t>
            </a:r>
            <a:r>
              <a:rPr lang="en-US" sz="1400" dirty="0" err="1">
                <a:latin typeface="Consolas" panose="020B0609020204030204" pitchFamily="49" charset="0"/>
              </a:rPr>
              <a:t>arr</a:t>
            </a:r>
            <a:r>
              <a:rPr lang="en-US" sz="1400" dirty="0">
                <a:latin typeface="Consolas" panose="020B0609020204030204" pitchFamily="49" charset="0"/>
              </a:rPr>
              <a:t>[1] - </a:t>
            </a:r>
            <a:r>
              <a:rPr lang="en-US" sz="1400" dirty="0" err="1">
                <a:latin typeface="Consolas" panose="020B0609020204030204" pitchFamily="49" charset="0"/>
              </a:rPr>
              <a:t>arr</a:t>
            </a:r>
            <a:r>
              <a:rPr lang="en-US" sz="1400" dirty="0">
                <a:latin typeface="Consolas" panose="020B0609020204030204" pitchFamily="49" charset="0"/>
              </a:rPr>
              <a:t>[0]; </a:t>
            </a:r>
          </a:p>
          <a:p>
            <a:pPr fontAlgn="base"/>
            <a:r>
              <a:rPr lang="en-US" sz="1400" dirty="0">
                <a:latin typeface="Consolas" panose="020B0609020204030204" pitchFamily="49" charset="0"/>
              </a:rPr>
              <a:t>       </a:t>
            </a:r>
          </a:p>
          <a:p>
            <a:pPr fontAlgn="base"/>
            <a:r>
              <a:rPr lang="en-US" sz="1400" dirty="0">
                <a:latin typeface="Consolas" panose="020B0609020204030204" pitchFamily="49" charset="0"/>
              </a:rPr>
              <a:t>     // Minimum number visited so far  </a:t>
            </a:r>
          </a:p>
          <a:p>
            <a:pPr fontAlgn="base"/>
            <a:r>
              <a:rPr lang="en-US" sz="1400" dirty="0">
                <a:latin typeface="Consolas" panose="020B0609020204030204" pitchFamily="49" charset="0"/>
              </a:rPr>
              <a:t>     int </a:t>
            </a:r>
            <a:r>
              <a:rPr lang="en-US" sz="1400" dirty="0" err="1">
                <a:latin typeface="Consolas" panose="020B0609020204030204" pitchFamily="49" charset="0"/>
              </a:rPr>
              <a:t>min_element</a:t>
            </a:r>
            <a:r>
              <a:rPr lang="en-US" sz="1400" dirty="0">
                <a:latin typeface="Consolas" panose="020B0609020204030204" pitchFamily="49" charset="0"/>
              </a:rPr>
              <a:t> = </a:t>
            </a:r>
            <a:r>
              <a:rPr lang="en-US" sz="1400" dirty="0" err="1">
                <a:latin typeface="Consolas" panose="020B0609020204030204" pitchFamily="49" charset="0"/>
              </a:rPr>
              <a:t>arr</a:t>
            </a:r>
            <a:r>
              <a:rPr lang="en-US" sz="1400" dirty="0">
                <a:latin typeface="Consolas" panose="020B0609020204030204" pitchFamily="49" charset="0"/>
              </a:rPr>
              <a:t>[0]; </a:t>
            </a:r>
          </a:p>
          <a:p>
            <a:pPr fontAlgn="base"/>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 = 1; </a:t>
            </a:r>
            <a:r>
              <a:rPr lang="en-US" sz="1400" dirty="0" err="1">
                <a:latin typeface="Consolas" panose="020B0609020204030204" pitchFamily="49" charset="0"/>
              </a:rPr>
              <a:t>i</a:t>
            </a:r>
            <a:r>
              <a:rPr lang="en-US" sz="1400" dirty="0">
                <a:latin typeface="Consolas" panose="020B0609020204030204" pitchFamily="49" charset="0"/>
              </a:rPr>
              <a:t> &lt; </a:t>
            </a:r>
            <a:r>
              <a:rPr lang="en-US" sz="1400" dirty="0" err="1">
                <a:latin typeface="Consolas" panose="020B0609020204030204" pitchFamily="49" charset="0"/>
              </a:rPr>
              <a:t>arr_size</a:t>
            </a:r>
            <a:r>
              <a:rPr lang="en-US" sz="1400" dirty="0">
                <a:latin typeface="Consolas" panose="020B0609020204030204" pitchFamily="49" charset="0"/>
              </a:rPr>
              <a:t>; </a:t>
            </a:r>
            <a:r>
              <a:rPr lang="en-US" sz="1400" dirty="0" err="1">
                <a:latin typeface="Consolas" panose="020B0609020204030204" pitchFamily="49" charset="0"/>
              </a:rPr>
              <a:t>i</a:t>
            </a:r>
            <a:r>
              <a:rPr lang="en-US" sz="1400" dirty="0">
                <a:latin typeface="Consolas" panose="020B0609020204030204" pitchFamily="49" charset="0"/>
              </a:rPr>
              <a:t>++) </a:t>
            </a:r>
          </a:p>
          <a:p>
            <a:pPr fontAlgn="base"/>
            <a:r>
              <a:rPr lang="en-US" sz="1400" dirty="0">
                <a:latin typeface="Consolas" panose="020B0609020204030204" pitchFamily="49" charset="0"/>
              </a:rPr>
              <a:t>     {      </a:t>
            </a:r>
          </a:p>
          <a:p>
            <a:pPr fontAlgn="base"/>
            <a:r>
              <a:rPr lang="en-US" sz="1400" dirty="0">
                <a:latin typeface="Consolas" panose="020B0609020204030204" pitchFamily="49" charset="0"/>
              </a:rPr>
              <a:t>       if (</a:t>
            </a:r>
            <a:r>
              <a:rPr lang="en-US" sz="1400" dirty="0" err="1">
                <a:latin typeface="Consolas" panose="020B0609020204030204" pitchFamily="49" charset="0"/>
              </a:rPr>
              <a:t>arr</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 - </a:t>
            </a:r>
            <a:r>
              <a:rPr lang="en-US" sz="1400" dirty="0" err="1">
                <a:latin typeface="Consolas" panose="020B0609020204030204" pitchFamily="49" charset="0"/>
              </a:rPr>
              <a:t>min_element</a:t>
            </a:r>
            <a:r>
              <a:rPr lang="en-US" sz="1400" dirty="0">
                <a:latin typeface="Consolas" panose="020B0609020204030204" pitchFamily="49" charset="0"/>
              </a:rPr>
              <a:t> &gt; </a:t>
            </a:r>
            <a:r>
              <a:rPr lang="en-US" sz="1400" dirty="0" err="1">
                <a:latin typeface="Consolas" panose="020B0609020204030204" pitchFamily="49" charset="0"/>
              </a:rPr>
              <a:t>max_diff</a:t>
            </a:r>
            <a:r>
              <a:rPr lang="en-US" sz="1400" dirty="0">
                <a:latin typeface="Consolas" panose="020B0609020204030204" pitchFamily="49" charset="0"/>
              </a:rPr>
              <a:t>)</a:t>
            </a:r>
          </a:p>
          <a:p>
            <a:pPr fontAlgn="base"/>
            <a:r>
              <a:rPr lang="en-US" sz="1400" dirty="0">
                <a:latin typeface="Consolas" panose="020B0609020204030204" pitchFamily="49" charset="0"/>
              </a:rPr>
              <a:t>       	</a:t>
            </a:r>
            <a:r>
              <a:rPr lang="en-US" sz="1400" dirty="0" err="1">
                <a:latin typeface="Consolas" panose="020B0609020204030204" pitchFamily="49" charset="0"/>
              </a:rPr>
              <a:t>max_diff</a:t>
            </a:r>
            <a:r>
              <a:rPr lang="en-US" sz="1400" dirty="0">
                <a:latin typeface="Consolas" panose="020B0609020204030204" pitchFamily="49" charset="0"/>
              </a:rPr>
              <a:t> = </a:t>
            </a:r>
            <a:r>
              <a:rPr lang="en-US" sz="1400" dirty="0" err="1">
                <a:latin typeface="Consolas" panose="020B0609020204030204" pitchFamily="49" charset="0"/>
              </a:rPr>
              <a:t>arr</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 - </a:t>
            </a:r>
            <a:r>
              <a:rPr lang="en-US" sz="1400" dirty="0" err="1">
                <a:latin typeface="Consolas" panose="020B0609020204030204" pitchFamily="49" charset="0"/>
              </a:rPr>
              <a:t>min_element</a:t>
            </a:r>
            <a:r>
              <a:rPr lang="en-US" sz="1400" dirty="0">
                <a:latin typeface="Consolas" panose="020B0609020204030204" pitchFamily="49" charset="0"/>
              </a:rPr>
              <a:t>; </a:t>
            </a:r>
          </a:p>
          <a:p>
            <a:pPr fontAlgn="base"/>
            <a:r>
              <a:rPr lang="en-US" sz="1400" dirty="0">
                <a:latin typeface="Consolas" panose="020B0609020204030204" pitchFamily="49" charset="0"/>
              </a:rPr>
              <a:t>         </a:t>
            </a:r>
          </a:p>
          <a:p>
            <a:pPr fontAlgn="base"/>
            <a:r>
              <a:rPr lang="en-US" sz="1400" dirty="0">
                <a:latin typeface="Consolas" panose="020B0609020204030204" pitchFamily="49" charset="0"/>
              </a:rPr>
              <a:t>       if (</a:t>
            </a:r>
            <a:r>
              <a:rPr lang="en-US" sz="1400" dirty="0" err="1">
                <a:latin typeface="Consolas" panose="020B0609020204030204" pitchFamily="49" charset="0"/>
              </a:rPr>
              <a:t>arr</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 &lt; </a:t>
            </a:r>
            <a:r>
              <a:rPr lang="en-US" sz="1400" dirty="0" err="1">
                <a:latin typeface="Consolas" panose="020B0609020204030204" pitchFamily="49" charset="0"/>
              </a:rPr>
              <a:t>min_element</a:t>
            </a:r>
            <a:r>
              <a:rPr lang="en-US" sz="1400" dirty="0">
                <a:latin typeface="Consolas" panose="020B0609020204030204" pitchFamily="49" charset="0"/>
              </a:rPr>
              <a:t>) </a:t>
            </a:r>
          </a:p>
          <a:p>
            <a:pPr fontAlgn="base"/>
            <a:r>
              <a:rPr lang="en-US" sz="1400" dirty="0">
                <a:latin typeface="Consolas" panose="020B0609020204030204" pitchFamily="49" charset="0"/>
              </a:rPr>
              <a:t>       	</a:t>
            </a:r>
            <a:r>
              <a:rPr lang="en-US" sz="1400" dirty="0" err="1">
                <a:latin typeface="Consolas" panose="020B0609020204030204" pitchFamily="49" charset="0"/>
              </a:rPr>
              <a:t>min_element</a:t>
            </a:r>
            <a:r>
              <a:rPr lang="en-US" sz="1400" dirty="0">
                <a:latin typeface="Consolas" panose="020B0609020204030204" pitchFamily="49" charset="0"/>
              </a:rPr>
              <a:t> = </a:t>
            </a:r>
            <a:r>
              <a:rPr lang="en-US" sz="1400" dirty="0" err="1">
                <a:latin typeface="Consolas" panose="020B0609020204030204" pitchFamily="49" charset="0"/>
              </a:rPr>
              <a:t>arr</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 </a:t>
            </a:r>
          </a:p>
          <a:p>
            <a:pPr fontAlgn="base"/>
            <a:r>
              <a:rPr lang="en-US" sz="1400" dirty="0">
                <a:latin typeface="Consolas" panose="020B0609020204030204" pitchFamily="49" charset="0"/>
              </a:rPr>
              <a:t>     }   </a:t>
            </a:r>
          </a:p>
          <a:p>
            <a:pPr fontAlgn="base"/>
            <a:r>
              <a:rPr lang="en-US" sz="1400" dirty="0">
                <a:latin typeface="Consolas" panose="020B0609020204030204" pitchFamily="49" charset="0"/>
              </a:rPr>
              <a:t>     return </a:t>
            </a:r>
            <a:r>
              <a:rPr lang="en-US" sz="1400" dirty="0" err="1">
                <a:latin typeface="Consolas" panose="020B0609020204030204" pitchFamily="49" charset="0"/>
              </a:rPr>
              <a:t>max_diff</a:t>
            </a:r>
            <a:r>
              <a:rPr lang="en-US" sz="1400" dirty="0">
                <a:latin typeface="Consolas" panose="020B0609020204030204" pitchFamily="49" charset="0"/>
              </a:rPr>
              <a:t>; </a:t>
            </a:r>
          </a:p>
          <a:p>
            <a:pPr fontAlgn="base"/>
            <a:r>
              <a:rPr lang="en-US" sz="1400" dirty="0">
                <a:latin typeface="Consolas" panose="020B0609020204030204" pitchFamily="49" charset="0"/>
              </a:rPr>
              <a:t>}  </a:t>
            </a:r>
            <a:endParaRPr lang="en-US" sz="1400" b="0" i="0" dirty="0">
              <a:effectLst/>
              <a:latin typeface="Consolas" panose="020B0609020204030204" pitchFamily="49" charset="0"/>
            </a:endParaRPr>
          </a:p>
        </p:txBody>
      </p:sp>
      <p:sp>
        <p:nvSpPr>
          <p:cNvPr id="8" name="Rectangle 7">
            <a:extLst>
              <a:ext uri="{FF2B5EF4-FFF2-40B4-BE49-F238E27FC236}">
                <a16:creationId xmlns:a16="http://schemas.microsoft.com/office/drawing/2014/main" id="{151F01C5-166C-8847-9A60-4A563856A5B0}"/>
              </a:ext>
            </a:extLst>
          </p:cNvPr>
          <p:cNvSpPr/>
          <p:nvPr/>
        </p:nvSpPr>
        <p:spPr>
          <a:xfrm>
            <a:off x="469230" y="1258610"/>
            <a:ext cx="3416969" cy="2554545"/>
          </a:xfrm>
          <a:prstGeom prst="rect">
            <a:avLst/>
          </a:prstGeom>
        </p:spPr>
        <p:txBody>
          <a:bodyPr wrap="square">
            <a:spAutoFit/>
          </a:bodyPr>
          <a:lstStyle/>
          <a:p>
            <a:r>
              <a:rPr lang="en-US" sz="2000" dirty="0">
                <a:solidFill>
                  <a:srgbClr val="0070C0"/>
                </a:solidFill>
                <a:latin typeface="Roboto"/>
              </a:rPr>
              <a:t>Keep Track of</a:t>
            </a:r>
          </a:p>
          <a:p>
            <a:pPr marL="285750" indent="-285750">
              <a:buFont typeface="Arial" panose="020B0604020202020204" pitchFamily="34" charset="0"/>
              <a:buChar char="•"/>
            </a:pPr>
            <a:r>
              <a:rPr lang="en-US" sz="2000" dirty="0">
                <a:solidFill>
                  <a:srgbClr val="0070C0"/>
                </a:solidFill>
                <a:latin typeface="Roboto"/>
              </a:rPr>
              <a:t>Maximum difference found so far (</a:t>
            </a:r>
            <a:r>
              <a:rPr lang="en-US" sz="2000" dirty="0" err="1">
                <a:solidFill>
                  <a:srgbClr val="0070C0"/>
                </a:solidFill>
                <a:latin typeface="Roboto"/>
              </a:rPr>
              <a:t>max_diff</a:t>
            </a:r>
            <a:r>
              <a:rPr lang="en-US" sz="2000" dirty="0">
                <a:solidFill>
                  <a:srgbClr val="0070C0"/>
                </a:solidFill>
                <a:latin typeface="Roboto"/>
              </a:rPr>
              <a:t>)</a:t>
            </a:r>
          </a:p>
          <a:p>
            <a:pPr marL="285750" indent="-285750">
              <a:buFont typeface="Arial" panose="020B0604020202020204" pitchFamily="34" charset="0"/>
              <a:buChar char="•"/>
            </a:pPr>
            <a:r>
              <a:rPr lang="en-US" sz="2000" dirty="0">
                <a:solidFill>
                  <a:srgbClr val="0070C0"/>
                </a:solidFill>
                <a:latin typeface="Roboto"/>
              </a:rPr>
              <a:t>Minimum number visited so far (</a:t>
            </a:r>
            <a:r>
              <a:rPr lang="en-US" sz="2000" dirty="0" err="1">
                <a:solidFill>
                  <a:srgbClr val="0070C0"/>
                </a:solidFill>
                <a:latin typeface="Roboto"/>
              </a:rPr>
              <a:t>min_element</a:t>
            </a:r>
            <a:r>
              <a:rPr lang="en-US" sz="2000" dirty="0">
                <a:solidFill>
                  <a:srgbClr val="0070C0"/>
                </a:solidFill>
                <a:latin typeface="Roboto"/>
              </a:rPr>
              <a:t>)</a:t>
            </a:r>
          </a:p>
          <a:p>
            <a:pPr marL="285750" indent="-285750">
              <a:buFont typeface="Arial" panose="020B0604020202020204" pitchFamily="34" charset="0"/>
              <a:buChar char="•"/>
            </a:pPr>
            <a:endParaRPr lang="en-US" sz="2000" dirty="0">
              <a:solidFill>
                <a:srgbClr val="0070C0"/>
              </a:solidFill>
              <a:latin typeface="Roboto"/>
            </a:endParaRPr>
          </a:p>
          <a:p>
            <a:r>
              <a:rPr lang="en-US" sz="2000" dirty="0">
                <a:solidFill>
                  <a:srgbClr val="0070C0"/>
                </a:solidFill>
                <a:latin typeface="Roboto"/>
              </a:rPr>
              <a:t>Solution in O(n) time and O(1) space</a:t>
            </a:r>
            <a:endParaRPr lang="en-GB" sz="2000" dirty="0">
              <a:solidFill>
                <a:srgbClr val="0070C0"/>
              </a:solidFill>
            </a:endParaRPr>
          </a:p>
        </p:txBody>
      </p:sp>
    </p:spTree>
    <p:extLst>
      <p:ext uri="{BB962C8B-B14F-4D97-AF65-F5344CB8AC3E}">
        <p14:creationId xmlns:p14="http://schemas.microsoft.com/office/powerpoint/2010/main" val="33823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EF9EF8-03B8-4487-B7BA-893939B6A7A2}"/>
              </a:ext>
            </a:extLst>
          </p:cNvPr>
          <p:cNvSpPr>
            <a:spLocks noGrp="1"/>
          </p:cNvSpPr>
          <p:nvPr>
            <p:ph idx="1"/>
          </p:nvPr>
        </p:nvSpPr>
        <p:spPr/>
        <p:txBody>
          <a:bodyPr/>
          <a:lstStyle/>
          <a:p>
            <a:r>
              <a:rPr lang="en-AU" dirty="0"/>
              <a:t>How to get out of a maze (or a dungeon </a:t>
            </a:r>
            <a:r>
              <a:rPr lang="en-AU" dirty="0">
                <a:sym typeface="Wingdings" panose="05000000000000000000" pitchFamily="2" charset="2"/>
              </a:rPr>
              <a:t></a:t>
            </a:r>
            <a:r>
              <a:rPr lang="en-AU" dirty="0"/>
              <a:t>)?</a:t>
            </a:r>
          </a:p>
          <a:p>
            <a:r>
              <a:rPr lang="en-AU" dirty="0">
                <a:hlinkClick r:id="rId2"/>
              </a:rPr>
              <a:t>https://www.youtube.com/watch?v=U9Z9HoCY70o</a:t>
            </a:r>
            <a:r>
              <a:rPr lang="en-AU" dirty="0"/>
              <a:t> </a:t>
            </a:r>
          </a:p>
        </p:txBody>
      </p:sp>
      <p:sp>
        <p:nvSpPr>
          <p:cNvPr id="3" name="Title 2">
            <a:extLst>
              <a:ext uri="{FF2B5EF4-FFF2-40B4-BE49-F238E27FC236}">
                <a16:creationId xmlns:a16="http://schemas.microsoft.com/office/drawing/2014/main" id="{9D3EF0AE-9A0F-4F49-A52A-5B38A4D809FF}"/>
              </a:ext>
            </a:extLst>
          </p:cNvPr>
          <p:cNvSpPr>
            <a:spLocks noGrp="1"/>
          </p:cNvSpPr>
          <p:nvPr>
            <p:ph type="title"/>
          </p:nvPr>
        </p:nvSpPr>
        <p:spPr/>
        <p:txBody>
          <a:bodyPr/>
          <a:lstStyle/>
          <a:p>
            <a:r>
              <a:rPr lang="en-AU" dirty="0"/>
              <a:t>Brute Force</a:t>
            </a:r>
          </a:p>
        </p:txBody>
      </p:sp>
      <p:sp>
        <p:nvSpPr>
          <p:cNvPr id="4" name="Slide Number Placeholder 3">
            <a:extLst>
              <a:ext uri="{FF2B5EF4-FFF2-40B4-BE49-F238E27FC236}">
                <a16:creationId xmlns:a16="http://schemas.microsoft.com/office/drawing/2014/main" id="{B87FBDFD-AB64-4006-8377-ECBF4EBEED38}"/>
              </a:ext>
            </a:extLst>
          </p:cNvPr>
          <p:cNvSpPr>
            <a:spLocks noGrp="1"/>
          </p:cNvSpPr>
          <p:nvPr>
            <p:ph type="sldNum" sz="quarter" idx="12"/>
          </p:nvPr>
        </p:nvSpPr>
        <p:spPr/>
        <p:txBody>
          <a:bodyPr/>
          <a:lstStyle/>
          <a:p>
            <a:fld id="{66B7A6BE-7A3D-1C4F-BEDA-C5431FB9FC0F}" type="slidenum">
              <a:rPr lang="en-US" smtClean="0"/>
              <a:pPr/>
              <a:t>6</a:t>
            </a:fld>
            <a:endParaRPr lang="en-US" dirty="0"/>
          </a:p>
        </p:txBody>
      </p:sp>
    </p:spTree>
    <p:extLst>
      <p:ext uri="{BB962C8B-B14F-4D97-AF65-F5344CB8AC3E}">
        <p14:creationId xmlns:p14="http://schemas.microsoft.com/office/powerpoint/2010/main" val="3910344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EDEE7C-29E4-7D4A-BC8D-2CC45657E85E}"/>
              </a:ext>
            </a:extLst>
          </p:cNvPr>
          <p:cNvSpPr>
            <a:spLocks noGrp="1"/>
          </p:cNvSpPr>
          <p:nvPr>
            <p:ph idx="1"/>
          </p:nvPr>
        </p:nvSpPr>
        <p:spPr/>
        <p:txBody>
          <a:bodyPr/>
          <a:lstStyle/>
          <a:p>
            <a:pPr>
              <a:lnSpc>
                <a:spcPct val="100000"/>
              </a:lnSpc>
              <a:spcBef>
                <a:spcPts val="600"/>
              </a:spcBef>
            </a:pPr>
            <a:r>
              <a:rPr lang="en-US" sz="1800" dirty="0"/>
              <a:t>Rotate an array by K positions in O(n) time and O(1) space</a:t>
            </a:r>
          </a:p>
          <a:p>
            <a:pPr>
              <a:lnSpc>
                <a:spcPct val="100000"/>
              </a:lnSpc>
              <a:spcBef>
                <a:spcPts val="600"/>
              </a:spcBef>
            </a:pPr>
            <a:r>
              <a:rPr lang="en-US" sz="1800" dirty="0"/>
              <a:t>Remove a loop in a linked list</a:t>
            </a:r>
          </a:p>
          <a:p>
            <a:pPr>
              <a:lnSpc>
                <a:spcPct val="100000"/>
              </a:lnSpc>
              <a:spcBef>
                <a:spcPts val="600"/>
              </a:spcBef>
            </a:pPr>
            <a:r>
              <a:rPr lang="en-US" sz="1800" dirty="0"/>
              <a:t>Describe an O(n) time and O(1) space algorithm that converts a given list into a jagged list. a Jagged list is a list where the values go up and down as we traverse the list, e.g. Original list: 4, 3, 7, 8, 6, 2, 1 and a Jagged list: 3, 7, 4, 8, 2, 6, 1 (as 3 &lt; 7 &gt; 4 &lt; 8 &gt;2 &lt;6 &gt;1). </a:t>
            </a:r>
          </a:p>
          <a:p>
            <a:pPr>
              <a:lnSpc>
                <a:spcPct val="100000"/>
              </a:lnSpc>
              <a:spcBef>
                <a:spcPts val="600"/>
              </a:spcBef>
            </a:pPr>
            <a:r>
              <a:rPr lang="en-US" sz="1800" dirty="0"/>
              <a:t>A sorted array (A) of length N is populated with N consecutive different integers ranging from 0 to N with one number always missing. For example, if N=7 and the array = [0, 1, 2, 3, 4, 6, 7] then the missing value is 5  or if the array = [1, 2, 3, 4, 5, 6, 7] then the missing value is 0</a:t>
            </a:r>
            <a:r>
              <a:rPr lang="en-US" sz="1800"/>
              <a:t>, find </a:t>
            </a:r>
            <a:r>
              <a:rPr lang="en-US" sz="1800" dirty="0"/>
              <a:t>an O(log n) algorithm</a:t>
            </a:r>
          </a:p>
        </p:txBody>
      </p:sp>
      <p:sp>
        <p:nvSpPr>
          <p:cNvPr id="3" name="Title 2">
            <a:extLst>
              <a:ext uri="{FF2B5EF4-FFF2-40B4-BE49-F238E27FC236}">
                <a16:creationId xmlns:a16="http://schemas.microsoft.com/office/drawing/2014/main" id="{8B47D9E7-9EE8-B64D-84A5-BAA17E40C414}"/>
              </a:ext>
            </a:extLst>
          </p:cNvPr>
          <p:cNvSpPr>
            <a:spLocks noGrp="1"/>
          </p:cNvSpPr>
          <p:nvPr>
            <p:ph type="title"/>
          </p:nvPr>
        </p:nvSpPr>
        <p:spPr/>
        <p:txBody>
          <a:bodyPr/>
          <a:lstStyle/>
          <a:p>
            <a:r>
              <a:rPr lang="en-GB" dirty="0"/>
              <a:t>Other Examples</a:t>
            </a:r>
          </a:p>
        </p:txBody>
      </p:sp>
      <p:sp>
        <p:nvSpPr>
          <p:cNvPr id="4" name="Slide Number Placeholder 3">
            <a:extLst>
              <a:ext uri="{FF2B5EF4-FFF2-40B4-BE49-F238E27FC236}">
                <a16:creationId xmlns:a16="http://schemas.microsoft.com/office/drawing/2014/main" id="{6E805D00-3A89-1042-A710-D6B09EC312EA}"/>
              </a:ext>
            </a:extLst>
          </p:cNvPr>
          <p:cNvSpPr>
            <a:spLocks noGrp="1"/>
          </p:cNvSpPr>
          <p:nvPr>
            <p:ph type="sldNum" sz="quarter" idx="12"/>
          </p:nvPr>
        </p:nvSpPr>
        <p:spPr/>
        <p:txBody>
          <a:bodyPr/>
          <a:lstStyle/>
          <a:p>
            <a:fld id="{66B7A6BE-7A3D-1C4F-BEDA-C5431FB9FC0F}" type="slidenum">
              <a:rPr lang="en-US" smtClean="0"/>
              <a:pPr/>
              <a:t>60</a:t>
            </a:fld>
            <a:endParaRPr lang="en-US" dirty="0"/>
          </a:p>
        </p:txBody>
      </p:sp>
    </p:spTree>
    <p:extLst>
      <p:ext uri="{BB962C8B-B14F-4D97-AF65-F5344CB8AC3E}">
        <p14:creationId xmlns:p14="http://schemas.microsoft.com/office/powerpoint/2010/main" val="2392053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14063" y="1694367"/>
            <a:ext cx="7820102" cy="1145165"/>
          </a:xfrm>
        </p:spPr>
        <p:txBody>
          <a:bodyPr/>
          <a:lstStyle/>
          <a:p>
            <a:pPr defTabSz="685800" fontAlgn="base">
              <a:spcAft>
                <a:spcPct val="0"/>
              </a:spcAft>
              <a:defRPr/>
            </a:pPr>
            <a:r>
              <a:rPr lang="en-GB" dirty="0"/>
              <a:t>To finish…</a:t>
            </a:r>
            <a:endParaRPr lang="en-AU" dirty="0">
              <a:effectLst/>
            </a:endParaRPr>
          </a:p>
        </p:txBody>
      </p:sp>
    </p:spTree>
    <p:extLst>
      <p:ext uri="{BB962C8B-B14F-4D97-AF65-F5344CB8AC3E}">
        <p14:creationId xmlns:p14="http://schemas.microsoft.com/office/powerpoint/2010/main" val="2099266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9AF6F-2725-4071-95ED-8FAB2C5F9BF8}"/>
              </a:ext>
            </a:extLst>
          </p:cNvPr>
          <p:cNvSpPr>
            <a:spLocks noGrp="1"/>
          </p:cNvSpPr>
          <p:nvPr>
            <p:ph idx="1"/>
          </p:nvPr>
        </p:nvSpPr>
        <p:spPr/>
        <p:txBody>
          <a:bodyPr>
            <a:noAutofit/>
          </a:bodyPr>
          <a:lstStyle/>
          <a:p>
            <a:pPr marL="514350" indent="-457200">
              <a:lnSpc>
                <a:spcPct val="100000"/>
              </a:lnSpc>
              <a:spcBef>
                <a:spcPts val="1200"/>
              </a:spcBef>
              <a:buFont typeface="+mj-lt"/>
              <a:buAutoNum type="arabicPeriod"/>
            </a:pPr>
            <a:r>
              <a:rPr lang="en-US" dirty="0"/>
              <a:t>Understand the </a:t>
            </a:r>
            <a:r>
              <a:rPr lang="en-US" b="1" i="1" dirty="0">
                <a:solidFill>
                  <a:schemeClr val="tx2"/>
                </a:solidFill>
              </a:rPr>
              <a:t>Brute Force </a:t>
            </a:r>
            <a:r>
              <a:rPr lang="en-US" dirty="0"/>
              <a:t>approach</a:t>
            </a:r>
          </a:p>
          <a:p>
            <a:pPr marL="514350" indent="-457200">
              <a:lnSpc>
                <a:spcPct val="100000"/>
              </a:lnSpc>
              <a:spcBef>
                <a:spcPts val="1200"/>
              </a:spcBef>
              <a:buFont typeface="+mj-lt"/>
              <a:buAutoNum type="arabicPeriod"/>
            </a:pPr>
            <a:r>
              <a:rPr lang="en-US" dirty="0"/>
              <a:t>Understand and apply:</a:t>
            </a:r>
          </a:p>
          <a:p>
            <a:pPr marL="914400" lvl="1" indent="-457200">
              <a:lnSpc>
                <a:spcPct val="100000"/>
              </a:lnSpc>
              <a:spcBef>
                <a:spcPts val="1200"/>
              </a:spcBef>
              <a:buFont typeface="Arial" panose="020B0604020202020204" pitchFamily="34" charset="0"/>
              <a:buChar char="•"/>
            </a:pPr>
            <a:r>
              <a:rPr lang="en-US" sz="2400" dirty="0"/>
              <a:t>Sorting – Selection and Bubble Sorts</a:t>
            </a:r>
          </a:p>
          <a:p>
            <a:pPr marL="914400" lvl="1" indent="-457200">
              <a:lnSpc>
                <a:spcPct val="100000"/>
              </a:lnSpc>
              <a:spcBef>
                <a:spcPts val="1200"/>
              </a:spcBef>
              <a:buFont typeface="Arial" panose="020B0604020202020204" pitchFamily="34" charset="0"/>
              <a:buChar char="•"/>
            </a:pPr>
            <a:r>
              <a:rPr lang="en-US" sz="2400" dirty="0"/>
              <a:t>Computational geometry – Convex hull problems</a:t>
            </a:r>
          </a:p>
          <a:p>
            <a:pPr marL="914400" lvl="1" indent="-457200">
              <a:lnSpc>
                <a:spcPct val="100000"/>
              </a:lnSpc>
              <a:spcBef>
                <a:spcPts val="1200"/>
              </a:spcBef>
              <a:buFont typeface="Arial" panose="020B0604020202020204" pitchFamily="34" charset="0"/>
              <a:buChar char="•"/>
            </a:pPr>
            <a:r>
              <a:rPr lang="en-US" sz="2400" dirty="0"/>
              <a:t>Searching – Exhaustive Search and Sequential Search</a:t>
            </a:r>
          </a:p>
          <a:p>
            <a:pPr marL="914400" lvl="1" indent="-457200">
              <a:lnSpc>
                <a:spcPct val="100000"/>
              </a:lnSpc>
              <a:spcBef>
                <a:spcPts val="1200"/>
              </a:spcBef>
              <a:buFont typeface="Arial" panose="020B0604020202020204" pitchFamily="34" charset="0"/>
              <a:buChar char="•"/>
            </a:pPr>
            <a:r>
              <a:rPr lang="en-US" sz="2400" dirty="0"/>
              <a:t>String Matching – Brute Force approach</a:t>
            </a:r>
            <a:endParaRPr lang="en-GB" sz="2400" dirty="0"/>
          </a:p>
        </p:txBody>
      </p:sp>
      <p:sp>
        <p:nvSpPr>
          <p:cNvPr id="2" name="Title 1">
            <a:extLst>
              <a:ext uri="{FF2B5EF4-FFF2-40B4-BE49-F238E27FC236}">
                <a16:creationId xmlns:a16="http://schemas.microsoft.com/office/drawing/2014/main" id="{7A41CE5F-B4F8-4B3E-9218-BDA5CC658285}"/>
              </a:ext>
            </a:extLst>
          </p:cNvPr>
          <p:cNvSpPr>
            <a:spLocks noGrp="1"/>
          </p:cNvSpPr>
          <p:nvPr>
            <p:ph type="title"/>
          </p:nvPr>
        </p:nvSpPr>
        <p:spPr/>
        <p:txBody>
          <a:bodyPr/>
          <a:lstStyle/>
          <a:p>
            <a:r>
              <a:rPr lang="en-US" dirty="0"/>
              <a:t>Learning objectives</a:t>
            </a:r>
            <a:endParaRPr lang="en-GB" dirty="0"/>
          </a:p>
        </p:txBody>
      </p:sp>
      <p:sp>
        <p:nvSpPr>
          <p:cNvPr id="4" name="Slide Number Placeholder 3">
            <a:extLst>
              <a:ext uri="{FF2B5EF4-FFF2-40B4-BE49-F238E27FC236}">
                <a16:creationId xmlns:a16="http://schemas.microsoft.com/office/drawing/2014/main" id="{C00F0EC4-EB9A-4EDA-8E02-DC14F53BD577}"/>
              </a:ext>
            </a:extLst>
          </p:cNvPr>
          <p:cNvSpPr>
            <a:spLocks noGrp="1"/>
          </p:cNvSpPr>
          <p:nvPr>
            <p:ph type="sldNum" sz="quarter" idx="12"/>
          </p:nvPr>
        </p:nvSpPr>
        <p:spPr/>
        <p:txBody>
          <a:bodyPr/>
          <a:lstStyle/>
          <a:p>
            <a:fld id="{66B7A6BE-7A3D-1C4F-BEDA-C5431FB9FC0F}" type="slidenum">
              <a:rPr lang="en-US" smtClean="0"/>
              <a:pPr/>
              <a:t>62</a:t>
            </a:fld>
            <a:endParaRPr lang="en-US" dirty="0"/>
          </a:p>
        </p:txBody>
      </p:sp>
    </p:spTree>
    <p:extLst>
      <p:ext uri="{BB962C8B-B14F-4D97-AF65-F5344CB8AC3E}">
        <p14:creationId xmlns:p14="http://schemas.microsoft.com/office/powerpoint/2010/main" val="262246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2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33355" y="1705942"/>
            <a:ext cx="6600061" cy="1145165"/>
          </a:xfrm>
        </p:spPr>
        <p:txBody>
          <a:bodyPr>
            <a:normAutofit/>
          </a:bodyPr>
          <a:lstStyle/>
          <a:p>
            <a:pPr defTabSz="685800" fontAlgn="base">
              <a:spcAft>
                <a:spcPct val="0"/>
              </a:spcAft>
              <a:defRPr/>
            </a:pPr>
            <a:r>
              <a:rPr lang="en-GB" dirty="0"/>
              <a:t>2. Sorting</a:t>
            </a:r>
            <a:endParaRPr lang="en-AU" dirty="0">
              <a:effectLst/>
            </a:endParaRPr>
          </a:p>
        </p:txBody>
      </p:sp>
    </p:spTree>
    <p:extLst>
      <p:ext uri="{BB962C8B-B14F-4D97-AF65-F5344CB8AC3E}">
        <p14:creationId xmlns:p14="http://schemas.microsoft.com/office/powerpoint/2010/main" val="2496042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4CC114-AED9-4A45-BED4-21257B3A6E7C}"/>
              </a:ext>
            </a:extLst>
          </p:cNvPr>
          <p:cNvSpPr>
            <a:spLocks noGrp="1"/>
          </p:cNvSpPr>
          <p:nvPr>
            <p:ph idx="1"/>
          </p:nvPr>
        </p:nvSpPr>
        <p:spPr/>
        <p:txBody>
          <a:bodyPr>
            <a:normAutofit fontScale="77500" lnSpcReduction="20000"/>
          </a:bodyPr>
          <a:lstStyle/>
          <a:p>
            <a:pPr>
              <a:lnSpc>
                <a:spcPct val="120000"/>
              </a:lnSpc>
              <a:spcBef>
                <a:spcPts val="600"/>
              </a:spcBef>
            </a:pPr>
            <a:r>
              <a:rPr lang="en-GB" sz="2900" dirty="0"/>
              <a:t>Examples</a:t>
            </a:r>
          </a:p>
          <a:p>
            <a:pPr lvl="1">
              <a:lnSpc>
                <a:spcPct val="120000"/>
              </a:lnSpc>
              <a:spcBef>
                <a:spcPts val="600"/>
              </a:spcBef>
            </a:pPr>
            <a:r>
              <a:rPr lang="en-GB" altLang="en-US" sz="2300" dirty="0"/>
              <a:t>Sorting Numbers (Sequential) </a:t>
            </a:r>
          </a:p>
          <a:p>
            <a:pPr lvl="1">
              <a:lnSpc>
                <a:spcPct val="120000"/>
              </a:lnSpc>
              <a:spcBef>
                <a:spcPts val="600"/>
              </a:spcBef>
            </a:pPr>
            <a:r>
              <a:rPr lang="en-GB" sz="2300" dirty="0"/>
              <a:t>Telephone book – by surname, e.g., A, B, C, D…</a:t>
            </a:r>
          </a:p>
          <a:p>
            <a:pPr lvl="1">
              <a:spcBef>
                <a:spcPts val="0"/>
              </a:spcBef>
            </a:pPr>
            <a:r>
              <a:rPr lang="en-GB" altLang="en-US" sz="2300" dirty="0"/>
              <a:t>Sorting Books in Library (Dewey system) </a:t>
            </a:r>
          </a:p>
          <a:p>
            <a:pPr lvl="1">
              <a:spcBef>
                <a:spcPts val="0"/>
              </a:spcBef>
            </a:pPr>
            <a:r>
              <a:rPr lang="en-GB" altLang="en-US" sz="2300" dirty="0"/>
              <a:t>Sorting Individuals by Height (Feet and Inches)</a:t>
            </a:r>
          </a:p>
          <a:p>
            <a:pPr>
              <a:lnSpc>
                <a:spcPct val="120000"/>
              </a:lnSpc>
              <a:spcBef>
                <a:spcPts val="600"/>
              </a:spcBef>
            </a:pPr>
            <a:r>
              <a:rPr lang="en-GB" sz="2900" dirty="0">
                <a:solidFill>
                  <a:srgbClr val="C00000"/>
                </a:solidFill>
              </a:rPr>
              <a:t>Why do we study sorting?</a:t>
            </a:r>
          </a:p>
          <a:p>
            <a:pPr lvl="1">
              <a:lnSpc>
                <a:spcPct val="120000"/>
              </a:lnSpc>
              <a:spcBef>
                <a:spcPts val="600"/>
              </a:spcBef>
            </a:pPr>
            <a:r>
              <a:rPr lang="en-GB" sz="2400" dirty="0"/>
              <a:t>Important to build efficient searching algorithms and data structures, data compression.</a:t>
            </a:r>
          </a:p>
          <a:p>
            <a:pPr lvl="1">
              <a:lnSpc>
                <a:spcPct val="120000"/>
              </a:lnSpc>
              <a:spcBef>
                <a:spcPts val="600"/>
              </a:spcBef>
            </a:pPr>
            <a:r>
              <a:rPr lang="en-GB" sz="2400" dirty="0"/>
              <a:t>Heavily studied problem in computer science, with several widely celebrated algorithms.</a:t>
            </a:r>
          </a:p>
          <a:p>
            <a:pPr>
              <a:lnSpc>
                <a:spcPct val="120000"/>
              </a:lnSpc>
              <a:spcBef>
                <a:spcPts val="600"/>
              </a:spcBef>
            </a:pPr>
            <a:endParaRPr lang="en-GB" dirty="0"/>
          </a:p>
        </p:txBody>
      </p:sp>
      <p:sp>
        <p:nvSpPr>
          <p:cNvPr id="2" name="Title 1">
            <a:extLst>
              <a:ext uri="{FF2B5EF4-FFF2-40B4-BE49-F238E27FC236}">
                <a16:creationId xmlns:a16="http://schemas.microsoft.com/office/drawing/2014/main" id="{0552DC3D-662E-4035-9EF7-32EBFEAF9D0F}"/>
              </a:ext>
            </a:extLst>
          </p:cNvPr>
          <p:cNvSpPr>
            <a:spLocks noGrp="1"/>
          </p:cNvSpPr>
          <p:nvPr>
            <p:ph type="title"/>
          </p:nvPr>
        </p:nvSpPr>
        <p:spPr/>
        <p:txBody>
          <a:bodyPr/>
          <a:lstStyle/>
          <a:p>
            <a:r>
              <a:rPr lang="en-US" dirty="0"/>
              <a:t>Sorting</a:t>
            </a:r>
            <a:endParaRPr lang="en-GB" dirty="0"/>
          </a:p>
        </p:txBody>
      </p:sp>
      <p:sp>
        <p:nvSpPr>
          <p:cNvPr id="4" name="Slide Number Placeholder 3">
            <a:extLst>
              <a:ext uri="{FF2B5EF4-FFF2-40B4-BE49-F238E27FC236}">
                <a16:creationId xmlns:a16="http://schemas.microsoft.com/office/drawing/2014/main" id="{93A9DAAA-EF79-43DC-A959-F66793B76D15}"/>
              </a:ext>
            </a:extLst>
          </p:cNvPr>
          <p:cNvSpPr>
            <a:spLocks noGrp="1"/>
          </p:cNvSpPr>
          <p:nvPr>
            <p:ph type="sldNum" sz="quarter" idx="12"/>
          </p:nvPr>
        </p:nvSpPr>
        <p:spPr/>
        <p:txBody>
          <a:bodyPr/>
          <a:lstStyle/>
          <a:p>
            <a:fld id="{66B7A6BE-7A3D-1C4F-BEDA-C5431FB9FC0F}" type="slidenum">
              <a:rPr lang="en-US" smtClean="0"/>
              <a:pPr/>
              <a:t>8</a:t>
            </a:fld>
            <a:endParaRPr lang="en-US" dirty="0"/>
          </a:p>
        </p:txBody>
      </p:sp>
    </p:spTree>
    <p:extLst>
      <p:ext uri="{BB962C8B-B14F-4D97-AF65-F5344CB8AC3E}">
        <p14:creationId xmlns:p14="http://schemas.microsoft.com/office/powerpoint/2010/main" val="2854647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814018-0910-4A0D-A17C-913FD17E7B52}"/>
              </a:ext>
            </a:extLst>
          </p:cNvPr>
          <p:cNvSpPr>
            <a:spLocks noGrp="1"/>
          </p:cNvSpPr>
          <p:nvPr>
            <p:ph idx="1"/>
          </p:nvPr>
        </p:nvSpPr>
        <p:spPr/>
        <p:txBody>
          <a:bodyPr/>
          <a:lstStyle/>
          <a:p>
            <a:pPr marL="0" indent="0">
              <a:lnSpc>
                <a:spcPct val="100000"/>
              </a:lnSpc>
              <a:buNone/>
            </a:pPr>
            <a:r>
              <a:rPr lang="en-US" dirty="0"/>
              <a:t>Formal definition:</a:t>
            </a:r>
          </a:p>
          <a:p>
            <a:pPr>
              <a:lnSpc>
                <a:spcPct val="100000"/>
              </a:lnSpc>
            </a:pPr>
            <a:r>
              <a:rPr lang="en-GB" spc="-15" dirty="0"/>
              <a:t>Given </a:t>
            </a:r>
            <a:r>
              <a:rPr lang="en-GB" spc="-5" dirty="0"/>
              <a:t>a </a:t>
            </a:r>
            <a:r>
              <a:rPr lang="en-GB" spc="-5" dirty="0">
                <a:solidFill>
                  <a:schemeClr val="tx2"/>
                </a:solidFill>
              </a:rPr>
              <a:t>sequence</a:t>
            </a:r>
            <a:r>
              <a:rPr lang="en-GB" spc="-5" dirty="0">
                <a:solidFill>
                  <a:srgbClr val="006EB8"/>
                </a:solidFill>
              </a:rPr>
              <a:t> </a:t>
            </a:r>
            <a:r>
              <a:rPr lang="en-GB" spc="-5" dirty="0"/>
              <a:t>of</a:t>
            </a:r>
            <a:r>
              <a:rPr lang="en-GB" spc="5" dirty="0"/>
              <a:t> </a:t>
            </a:r>
            <a:r>
              <a:rPr lang="en-GB" i="1" spc="-10" dirty="0"/>
              <a:t>n </a:t>
            </a:r>
            <a:r>
              <a:rPr lang="en-GB" spc="-5" dirty="0"/>
              <a:t>elements </a:t>
            </a:r>
            <a:r>
              <a:rPr lang="en-GB" i="1" spc="-25" dirty="0"/>
              <a:t>x</a:t>
            </a:r>
            <a:r>
              <a:rPr lang="en-GB" sz="2800" spc="-37" baseline="-13888" dirty="0"/>
              <a:t>1</a:t>
            </a:r>
            <a:r>
              <a:rPr lang="en-GB" i="1" spc="-25" dirty="0">
                <a:latin typeface="Verdana"/>
                <a:cs typeface="Verdana"/>
              </a:rPr>
              <a:t>, </a:t>
            </a:r>
            <a:r>
              <a:rPr lang="en-GB" i="1" spc="-20" dirty="0"/>
              <a:t>x</a:t>
            </a:r>
            <a:r>
              <a:rPr lang="en-GB" sz="2800" spc="-30" baseline="-13888" dirty="0"/>
              <a:t>2</a:t>
            </a:r>
            <a:r>
              <a:rPr lang="en-GB" i="1" spc="-20" dirty="0">
                <a:latin typeface="Verdana"/>
                <a:cs typeface="Verdana"/>
              </a:rPr>
              <a:t>, </a:t>
            </a:r>
            <a:r>
              <a:rPr lang="en-GB" i="1" spc="-100" dirty="0">
                <a:latin typeface="Verdana"/>
                <a:cs typeface="Verdana"/>
              </a:rPr>
              <a:t>… , </a:t>
            </a:r>
            <a:r>
              <a:rPr lang="en-GB" i="1" spc="-10" dirty="0" err="1"/>
              <a:t>x</a:t>
            </a:r>
            <a:r>
              <a:rPr lang="en-GB" sz="2800" i="1" spc="-15" baseline="-10416" dirty="0" err="1"/>
              <a:t>n</a:t>
            </a:r>
            <a:r>
              <a:rPr lang="en-GB" sz="2800" i="1" spc="-15" baseline="-10416" dirty="0"/>
              <a:t> </a:t>
            </a:r>
            <a:r>
              <a:rPr lang="en-GB" spc="-375" dirty="0">
                <a:latin typeface="Noto Sans CJK JP Regular"/>
                <a:cs typeface="Noto Sans CJK JP Regular"/>
              </a:rPr>
              <a:t>∈</a:t>
            </a:r>
            <a:r>
              <a:rPr lang="en-GB" spc="55" dirty="0">
                <a:latin typeface="Noto Sans CJK JP Regular"/>
                <a:cs typeface="Noto Sans CJK JP Regular"/>
              </a:rPr>
              <a:t> </a:t>
            </a:r>
            <a:r>
              <a:rPr lang="en-GB" i="1" spc="-5" dirty="0"/>
              <a:t>S</a:t>
            </a:r>
          </a:p>
          <a:p>
            <a:pPr>
              <a:lnSpc>
                <a:spcPct val="100000"/>
              </a:lnSpc>
            </a:pPr>
            <a:r>
              <a:rPr lang="en-GB" spc="-5" dirty="0">
                <a:solidFill>
                  <a:schemeClr val="tx2"/>
                </a:solidFill>
              </a:rPr>
              <a:t>re-arrange</a:t>
            </a:r>
            <a:r>
              <a:rPr lang="en-GB" spc="-5" dirty="0">
                <a:solidFill>
                  <a:srgbClr val="006EB8"/>
                </a:solidFill>
              </a:rPr>
              <a:t> </a:t>
            </a:r>
            <a:r>
              <a:rPr lang="en-GB" spc="-5" dirty="0"/>
              <a:t>the elements according to some </a:t>
            </a:r>
            <a:r>
              <a:rPr lang="en-GB" spc="-5" dirty="0">
                <a:solidFill>
                  <a:schemeClr val="tx2"/>
                </a:solidFill>
              </a:rPr>
              <a:t>ordering</a:t>
            </a:r>
            <a:r>
              <a:rPr lang="en-GB" spc="-15" dirty="0">
                <a:solidFill>
                  <a:schemeClr val="tx2"/>
                </a:solidFill>
              </a:rPr>
              <a:t> </a:t>
            </a:r>
            <a:r>
              <a:rPr lang="en-GB" dirty="0">
                <a:solidFill>
                  <a:schemeClr val="tx2"/>
                </a:solidFill>
              </a:rPr>
              <a:t>criteria</a:t>
            </a:r>
            <a:r>
              <a:rPr lang="en-GB" dirty="0"/>
              <a:t>.</a:t>
            </a:r>
          </a:p>
          <a:p>
            <a:pPr marL="0" indent="0">
              <a:lnSpc>
                <a:spcPct val="100000"/>
              </a:lnSpc>
              <a:buNone/>
            </a:pPr>
            <a:r>
              <a:rPr lang="en-GB" dirty="0"/>
              <a:t>Example</a:t>
            </a:r>
          </a:p>
          <a:p>
            <a:pPr marL="82151" indent="0">
              <a:spcBef>
                <a:spcPts val="0"/>
              </a:spcBef>
              <a:buNone/>
            </a:pPr>
            <a:r>
              <a:rPr lang="en-GB" altLang="en-US" dirty="0"/>
              <a:t>A = { 3 1 6 2 1 3 4 5 9 0 }</a:t>
            </a:r>
          </a:p>
          <a:p>
            <a:pPr marL="82151" indent="0">
              <a:spcBef>
                <a:spcPts val="0"/>
              </a:spcBef>
              <a:buNone/>
            </a:pPr>
            <a:r>
              <a:rPr lang="en-GB" altLang="en-US" dirty="0"/>
              <a:t>Sorted(A) = { 0 1 1 2 3 3 4 5 6 9 }</a:t>
            </a:r>
          </a:p>
          <a:p>
            <a:pPr marL="0" indent="0">
              <a:lnSpc>
                <a:spcPct val="100000"/>
              </a:lnSpc>
              <a:buNone/>
            </a:pPr>
            <a:endParaRPr lang="en-GB" dirty="0"/>
          </a:p>
        </p:txBody>
      </p:sp>
      <p:sp>
        <p:nvSpPr>
          <p:cNvPr id="2" name="Title 1">
            <a:extLst>
              <a:ext uri="{FF2B5EF4-FFF2-40B4-BE49-F238E27FC236}">
                <a16:creationId xmlns:a16="http://schemas.microsoft.com/office/drawing/2014/main" id="{9E9B2B27-449F-4FAB-AD2B-7F8A8F174C65}"/>
              </a:ext>
            </a:extLst>
          </p:cNvPr>
          <p:cNvSpPr>
            <a:spLocks noGrp="1"/>
          </p:cNvSpPr>
          <p:nvPr>
            <p:ph type="title"/>
          </p:nvPr>
        </p:nvSpPr>
        <p:spPr/>
        <p:txBody>
          <a:bodyPr/>
          <a:lstStyle/>
          <a:p>
            <a:r>
              <a:rPr lang="en-US" dirty="0"/>
              <a:t>Sorting</a:t>
            </a:r>
            <a:endParaRPr lang="en-GB" dirty="0"/>
          </a:p>
        </p:txBody>
      </p:sp>
      <p:sp>
        <p:nvSpPr>
          <p:cNvPr id="4" name="Slide Number Placeholder 3">
            <a:extLst>
              <a:ext uri="{FF2B5EF4-FFF2-40B4-BE49-F238E27FC236}">
                <a16:creationId xmlns:a16="http://schemas.microsoft.com/office/drawing/2014/main" id="{7E123069-E43B-499A-B96A-1047A1A82F40}"/>
              </a:ext>
            </a:extLst>
          </p:cNvPr>
          <p:cNvSpPr>
            <a:spLocks noGrp="1"/>
          </p:cNvSpPr>
          <p:nvPr>
            <p:ph type="sldNum" sz="quarter" idx="12"/>
          </p:nvPr>
        </p:nvSpPr>
        <p:spPr/>
        <p:txBody>
          <a:bodyPr/>
          <a:lstStyle/>
          <a:p>
            <a:fld id="{66B7A6BE-7A3D-1C4F-BEDA-C5431FB9FC0F}" type="slidenum">
              <a:rPr lang="en-US" smtClean="0"/>
              <a:pPr/>
              <a:t>9</a:t>
            </a:fld>
            <a:endParaRPr lang="en-US" dirty="0"/>
          </a:p>
        </p:txBody>
      </p:sp>
    </p:spTree>
    <p:extLst>
      <p:ext uri="{BB962C8B-B14F-4D97-AF65-F5344CB8AC3E}">
        <p14:creationId xmlns:p14="http://schemas.microsoft.com/office/powerpoint/2010/main" val="3357014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MIT_Vietnam">
  <a:themeElements>
    <a:clrScheme name="RMIT Access 2017">
      <a:dk1>
        <a:srgbClr val="333333"/>
      </a:dk1>
      <a:lt1>
        <a:srgbClr val="EBEBEB"/>
      </a:lt1>
      <a:dk2>
        <a:srgbClr val="000054"/>
      </a:dk2>
      <a:lt2>
        <a:srgbClr val="DCDDD4"/>
      </a:lt2>
      <a:accent1>
        <a:srgbClr val="000054"/>
      </a:accent1>
      <a:accent2>
        <a:srgbClr val="E60028"/>
      </a:accent2>
      <a:accent3>
        <a:srgbClr val="00B5AD"/>
      </a:accent3>
      <a:accent4>
        <a:srgbClr val="0078FF"/>
      </a:accent4>
      <a:accent5>
        <a:srgbClr val="FFCB05"/>
      </a:accent5>
      <a:accent6>
        <a:srgbClr val="44C8F5"/>
      </a:accent6>
      <a:hlink>
        <a:srgbClr val="0078FF"/>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Slide_169_ver121017_ToITS.pptx" id="{72EDEB5F-9A10-4FF7-A98B-D2B4B7E1F4AF}" vid="{20BEB115-F99C-4404-8CF5-3ED686EA6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RMIT_Vietnam</Template>
  <TotalTime>3813</TotalTime>
  <Words>3831</Words>
  <Application>Microsoft Macintosh PowerPoint</Application>
  <PresentationFormat>On-screen Show (16:9)</PresentationFormat>
  <Paragraphs>483</Paragraphs>
  <Slides>63</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Arial</vt:lpstr>
      <vt:lpstr>Calibri</vt:lpstr>
      <vt:lpstr>Cambria Math</vt:lpstr>
      <vt:lpstr>Consolas</vt:lpstr>
      <vt:lpstr>Courier New</vt:lpstr>
      <vt:lpstr>Lucida Grande</vt:lpstr>
      <vt:lpstr>Noto Sans CJK JP Regular</vt:lpstr>
      <vt:lpstr>Roboto</vt:lpstr>
      <vt:lpstr>Times New Roman</vt:lpstr>
      <vt:lpstr>Verdana</vt:lpstr>
      <vt:lpstr>Wingdings</vt:lpstr>
      <vt:lpstr>RMIT_Vietnam</vt:lpstr>
      <vt:lpstr>Brute Force</vt:lpstr>
      <vt:lpstr>Agenda</vt:lpstr>
      <vt:lpstr>1. Overview</vt:lpstr>
      <vt:lpstr>Learning objectives</vt:lpstr>
      <vt:lpstr>Brute Force</vt:lpstr>
      <vt:lpstr>Brute Force</vt:lpstr>
      <vt:lpstr>2. Sorting</vt:lpstr>
      <vt:lpstr>Sorting</vt:lpstr>
      <vt:lpstr>Sorting</vt:lpstr>
      <vt:lpstr>Sorting - Details</vt:lpstr>
      <vt:lpstr>Sorting Algorithms</vt:lpstr>
      <vt:lpstr>Brute Force : Selection Sort</vt:lpstr>
      <vt:lpstr>Selection Sort</vt:lpstr>
      <vt:lpstr>Selection Sort</vt:lpstr>
      <vt:lpstr>Selection Sort – Pseudocode</vt:lpstr>
      <vt:lpstr>Selection Sort - Analysis</vt:lpstr>
      <vt:lpstr>Selection Sort – Analysis (cont.)</vt:lpstr>
      <vt:lpstr>Selection Sort – Time Complexity</vt:lpstr>
      <vt:lpstr>Selection Sort – Demo</vt:lpstr>
      <vt:lpstr>Selection Sort – Why use it</vt:lpstr>
      <vt:lpstr>‘Stable’ Sorting Algorithms</vt:lpstr>
      <vt:lpstr>Is Selection Sort Stable?</vt:lpstr>
      <vt:lpstr>Another Brute Force sort…</vt:lpstr>
      <vt:lpstr>Bubble Sort – Motivation</vt:lpstr>
      <vt:lpstr>Bubble Sort – Idea</vt:lpstr>
      <vt:lpstr>Bubble Sort</vt:lpstr>
      <vt:lpstr>Bubble Sort</vt:lpstr>
      <vt:lpstr>Bubble Sort Working</vt:lpstr>
      <vt:lpstr>Bubble Sort – Pseudocode</vt:lpstr>
      <vt:lpstr>Bubble Sort – Demo</vt:lpstr>
      <vt:lpstr>Bubble Sort – Time Complexity</vt:lpstr>
      <vt:lpstr>Bubble Sort – Time Complexity</vt:lpstr>
      <vt:lpstr>Improved Bubble Sort</vt:lpstr>
      <vt:lpstr>Improved Bubble Sort – Complexity</vt:lpstr>
      <vt:lpstr>3. Convex Hull  and Exhaustive Search</vt:lpstr>
      <vt:lpstr>Convex hull problem</vt:lpstr>
      <vt:lpstr>A Brute Force solution for Convex Hull problem</vt:lpstr>
      <vt:lpstr>Brute Force Convex Hull - Pseudocode</vt:lpstr>
      <vt:lpstr>A Brute Force solution for Convex Hull problem</vt:lpstr>
      <vt:lpstr>Convex hull application</vt:lpstr>
      <vt:lpstr>Another Brute Force solution…</vt:lpstr>
      <vt:lpstr>Exhaustive Search – Idea</vt:lpstr>
      <vt:lpstr>The Knapsack problem</vt:lpstr>
      <vt:lpstr>Applications of Knapsack Problem</vt:lpstr>
      <vt:lpstr>Knapsack Brute Force algorithm</vt:lpstr>
      <vt:lpstr>Knapsack problem</vt:lpstr>
      <vt:lpstr>Knapsack problem – Solution</vt:lpstr>
      <vt:lpstr>4. Extra Brute Force approaches</vt:lpstr>
      <vt:lpstr>Sequential Search</vt:lpstr>
      <vt:lpstr>Sequential Search – Analysis</vt:lpstr>
      <vt:lpstr>String Matching</vt:lpstr>
      <vt:lpstr>String Matching – Idea</vt:lpstr>
      <vt:lpstr>String Matching – Idea</vt:lpstr>
      <vt:lpstr>String Matching – Pseudocode</vt:lpstr>
      <vt:lpstr>String Matching – Analysis</vt:lpstr>
      <vt:lpstr>String Matching – Analysis</vt:lpstr>
      <vt:lpstr>Stock Buy Sell to Maximize Profit</vt:lpstr>
      <vt:lpstr>Buy 1 Sell 1 to Maximize Profit</vt:lpstr>
      <vt:lpstr>Buy 1 Sell 1 to Maximize Profit</vt:lpstr>
      <vt:lpstr>Other Examples</vt:lpstr>
      <vt:lpstr>To finish…</vt:lpstr>
      <vt:lpstr>Learning objectives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Usability and design principles</dc:title>
  <dc:creator>Duy Dang-Pham</dc:creator>
  <cp:lastModifiedBy>Joseph Nygate</cp:lastModifiedBy>
  <cp:revision>474</cp:revision>
  <dcterms:created xsi:type="dcterms:W3CDTF">2018-05-29T04:29:26Z</dcterms:created>
  <dcterms:modified xsi:type="dcterms:W3CDTF">2019-12-16T04:44:36Z</dcterms:modified>
</cp:coreProperties>
</file>